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84" r:id="rId3"/>
    <p:sldId id="29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96" r:id="rId2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175E1"/>
    <a:srgbClr val="117121"/>
    <a:srgbClr val="DA56DA"/>
    <a:srgbClr val="E24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E75E90-549C-4EC5-AFDF-F309053CF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6D614-5690-4985-A640-7C159BEC4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5E9F-9C1E-4268-9D3B-DB6B62153F5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EFB5B-ED80-4044-ADB4-EE3375A4D3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A32A6-6F1E-4A28-BF21-908BA14A2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84EC0-0E29-400A-904A-5797525F2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99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CF7D-5A04-4696-B1BD-6B8E85B608CA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0B42-93FD-413B-9821-04473D57FCE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83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7B3C-7FE3-47C8-B6CF-69123D1DD7D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91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7B3C-7FE3-47C8-B6CF-69123D1DD7D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61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7B3C-7FE3-47C8-B6CF-69123D1DD7D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4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5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3999" y="261288"/>
            <a:ext cx="9166513" cy="6331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0936" y="614507"/>
            <a:ext cx="2632363" cy="1325563"/>
          </a:xfrm>
        </p:spPr>
        <p:txBody>
          <a:bodyPr>
            <a:normAutofit/>
          </a:bodyPr>
          <a:lstStyle/>
          <a:p>
            <a:r>
              <a:rPr lang="th-TH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สรุปคะแนน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>
            <a:hlinkClick r:id="" action="ppaction://macro?name=SlideLayout14.ReStart"/>
          </p:cNvPr>
          <p:cNvSpPr/>
          <p:nvPr userDrawn="1"/>
        </p:nvSpPr>
        <p:spPr>
          <a:xfrm>
            <a:off x="5070763" y="4705423"/>
            <a:ext cx="19812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91990" y="4861574"/>
            <a:ext cx="1859973" cy="779030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bg1"/>
                </a:solidFill>
              </a:rPr>
              <a:t>เริ่มทดสอบใหม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hlinkClick r:id="" action="ppaction://macro?name=SlideLayout14.QuizExit"/>
          </p:cNvPr>
          <p:cNvSpPr/>
          <p:nvPr userDrawn="1"/>
        </p:nvSpPr>
        <p:spPr>
          <a:xfrm>
            <a:off x="10690513" y="614507"/>
            <a:ext cx="739487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811740" y="805583"/>
            <a:ext cx="618260" cy="471705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bg1"/>
                </a:solidFill>
              </a:rPr>
              <a:t>ปิด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core" r:id="rId2" imgW="2629080" imgH="1234440"/>
        </mc:Choice>
        <mc:Fallback>
          <p:control name="Score" r:id="rId2" imgW="2629080" imgH="1234440">
            <p:pic>
              <p:nvPicPr>
                <p:cNvPr id="15" name="Score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1225" y="2343150"/>
                  <a:ext cx="2632075" cy="12368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2831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9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9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2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23C9-E2C2-459A-B3C1-AADEFDEE051B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F23F-51D5-4634-BAD0-9823150F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6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ผลการค้นหารูปภาพสำหรับ บ่อน้ําสะอาด">
            <a:extLst>
              <a:ext uri="{FF2B5EF4-FFF2-40B4-BE49-F238E27FC236}">
                <a16:creationId xmlns:a16="http://schemas.microsoft.com/office/drawing/2014/main" id="{9CD72CE7-07A5-42FF-AEF0-9D145AC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ผลการค้นหารูปภาพสำหรับ น้ำเสียสีเขียว">
            <a:extLst>
              <a:ext uri="{FF2B5EF4-FFF2-40B4-BE49-F238E27FC236}">
                <a16:creationId xmlns:a16="http://schemas.microsoft.com/office/drawing/2014/main" id="{B0EF4AAA-7706-494A-91E4-E884AE97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7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684ACB-21C2-4010-8BFD-0D89839CBE07}"/>
              </a:ext>
            </a:extLst>
          </p:cNvPr>
          <p:cNvSpPr/>
          <p:nvPr/>
        </p:nvSpPr>
        <p:spPr>
          <a:xfrm>
            <a:off x="2470309" y="729293"/>
            <a:ext cx="7593039" cy="10166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05DE5-0719-4ADD-8E9E-3B70A001B501}"/>
              </a:ext>
            </a:extLst>
          </p:cNvPr>
          <p:cNvSpPr txBox="1"/>
          <p:nvPr/>
        </p:nvSpPr>
        <p:spPr>
          <a:xfrm>
            <a:off x="2470309" y="729293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/>
              <a:t>ทำไมต้องวิเคราะห์ค่า </a:t>
            </a:r>
            <a:r>
              <a:rPr lang="en-US" sz="6600" b="1" dirty="0"/>
              <a:t>TKN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1825F-C2D1-4CF9-A8B8-DC98370E0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747" y="1579168"/>
            <a:ext cx="5103997" cy="53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A90023-A0F6-46F1-B575-41CBCF432857}"/>
              </a:ext>
            </a:extLst>
          </p:cNvPr>
          <p:cNvGrpSpPr/>
          <p:nvPr/>
        </p:nvGrpSpPr>
        <p:grpSpPr>
          <a:xfrm flipV="1">
            <a:off x="922309" y="2795135"/>
            <a:ext cx="866025" cy="98633"/>
            <a:chOff x="4464303" y="2808364"/>
            <a:chExt cx="1116580" cy="5212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F0E4C0-D22D-461C-BF09-FACD547C181C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688A6DA1-9982-4D05-BC77-6641FE865534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D405C4-CBAB-4AA7-B11E-2CC85CD263A1}"/>
              </a:ext>
            </a:extLst>
          </p:cNvPr>
          <p:cNvGrpSpPr/>
          <p:nvPr/>
        </p:nvGrpSpPr>
        <p:grpSpPr>
          <a:xfrm>
            <a:off x="192281" y="1754810"/>
            <a:ext cx="2350509" cy="5069039"/>
            <a:chOff x="971671" y="290418"/>
            <a:chExt cx="3676529" cy="64014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5037FA-F542-4BA4-B601-A1CB40A5E89D}"/>
                </a:ext>
              </a:extLst>
            </p:cNvPr>
            <p:cNvSpPr/>
            <p:nvPr/>
          </p:nvSpPr>
          <p:spPr>
            <a:xfrm>
              <a:off x="1447800" y="1295400"/>
              <a:ext cx="2209800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965B5939-6FCD-4628-91FE-BC9429DD6131}"/>
                </a:ext>
              </a:extLst>
            </p:cNvPr>
            <p:cNvSpPr/>
            <p:nvPr/>
          </p:nvSpPr>
          <p:spPr>
            <a:xfrm>
              <a:off x="1187168" y="290418"/>
              <a:ext cx="2731064" cy="1931684"/>
            </a:xfrm>
            <a:custGeom>
              <a:avLst/>
              <a:gdLst>
                <a:gd name="connsiteX0" fmla="*/ 249955 w 2731064"/>
                <a:gd name="connsiteY0" fmla="*/ 1607655 h 1931684"/>
                <a:gd name="connsiteX1" fmla="*/ 277664 w 2731064"/>
                <a:gd name="connsiteY1" fmla="*/ 1870891 h 1931684"/>
                <a:gd name="connsiteX2" fmla="*/ 388500 w 2731064"/>
                <a:gd name="connsiteY2" fmla="*/ 1621509 h 1931684"/>
                <a:gd name="connsiteX3" fmla="*/ 928828 w 2731064"/>
                <a:gd name="connsiteY3" fmla="*/ 1358273 h 1931684"/>
                <a:gd name="connsiteX4" fmla="*/ 914973 w 2731064"/>
                <a:gd name="connsiteY4" fmla="*/ 1593800 h 1931684"/>
                <a:gd name="connsiteX5" fmla="*/ 1275191 w 2731064"/>
                <a:gd name="connsiteY5" fmla="*/ 1219727 h 1931684"/>
                <a:gd name="connsiteX6" fmla="*/ 1760100 w 2731064"/>
                <a:gd name="connsiteY6" fmla="*/ 1455255 h 1931684"/>
                <a:gd name="connsiteX7" fmla="*/ 2064900 w 2731064"/>
                <a:gd name="connsiteY7" fmla="*/ 1538382 h 1931684"/>
                <a:gd name="connsiteX8" fmla="*/ 2314282 w 2731064"/>
                <a:gd name="connsiteY8" fmla="*/ 1746200 h 1931684"/>
                <a:gd name="connsiteX9" fmla="*/ 2383555 w 2731064"/>
                <a:gd name="connsiteY9" fmla="*/ 1926309 h 1931684"/>
                <a:gd name="connsiteX10" fmla="*/ 2466682 w 2731064"/>
                <a:gd name="connsiteY10" fmla="*/ 1621509 h 1931684"/>
                <a:gd name="connsiteX11" fmla="*/ 2619082 w 2731064"/>
                <a:gd name="connsiteY11" fmla="*/ 1926309 h 1931684"/>
                <a:gd name="connsiteX12" fmla="*/ 2729919 w 2731064"/>
                <a:gd name="connsiteY12" fmla="*/ 1302855 h 1931684"/>
                <a:gd name="connsiteX13" fmla="*/ 2549810 w 2731064"/>
                <a:gd name="connsiteY13" fmla="*/ 748673 h 1931684"/>
                <a:gd name="connsiteX14" fmla="*/ 2092610 w 2731064"/>
                <a:gd name="connsiteY14" fmla="*/ 457727 h 1931684"/>
                <a:gd name="connsiteX15" fmla="*/ 1773955 w 2731064"/>
                <a:gd name="connsiteY15" fmla="*/ 457727 h 1931684"/>
                <a:gd name="connsiteX16" fmla="*/ 2023337 w 2731064"/>
                <a:gd name="connsiteY16" fmla="*/ 333037 h 1931684"/>
                <a:gd name="connsiteX17" fmla="*/ 1746246 w 2731064"/>
                <a:gd name="connsiteY17" fmla="*/ 305327 h 1931684"/>
                <a:gd name="connsiteX18" fmla="*/ 1510719 w 2731064"/>
                <a:gd name="connsiteY18" fmla="*/ 527 h 1931684"/>
                <a:gd name="connsiteX19" fmla="*/ 1607700 w 2731064"/>
                <a:gd name="connsiteY19" fmla="*/ 388455 h 1931684"/>
                <a:gd name="connsiteX20" fmla="*/ 1039664 w 2731064"/>
                <a:gd name="connsiteY20" fmla="*/ 333037 h 1931684"/>
                <a:gd name="connsiteX21" fmla="*/ 596319 w 2731064"/>
                <a:gd name="connsiteY21" fmla="*/ 430018 h 1931684"/>
                <a:gd name="connsiteX22" fmla="*/ 388500 w 2731064"/>
                <a:gd name="connsiteY22" fmla="*/ 554709 h 1931684"/>
                <a:gd name="connsiteX23" fmla="*/ 111410 w 2731064"/>
                <a:gd name="connsiteY23" fmla="*/ 859509 h 1931684"/>
                <a:gd name="connsiteX24" fmla="*/ 573 w 2731064"/>
                <a:gd name="connsiteY24" fmla="*/ 1219727 h 1931684"/>
                <a:gd name="connsiteX25" fmla="*/ 69846 w 2731064"/>
                <a:gd name="connsiteY25" fmla="*/ 1358273 h 1931684"/>
                <a:gd name="connsiteX26" fmla="*/ 111410 w 2731064"/>
                <a:gd name="connsiteY26" fmla="*/ 1302855 h 1931684"/>
                <a:gd name="connsiteX27" fmla="*/ 42137 w 2731064"/>
                <a:gd name="connsiteY27" fmla="*/ 1510673 h 1931684"/>
                <a:gd name="connsiteX28" fmla="*/ 208391 w 2731064"/>
                <a:gd name="connsiteY28" fmla="*/ 1510673 h 1931684"/>
                <a:gd name="connsiteX29" fmla="*/ 180682 w 2731064"/>
                <a:gd name="connsiteY29" fmla="*/ 1690782 h 1931684"/>
                <a:gd name="connsiteX30" fmla="*/ 305373 w 2731064"/>
                <a:gd name="connsiteY30" fmla="*/ 1621509 h 1931684"/>
                <a:gd name="connsiteX31" fmla="*/ 249955 w 2731064"/>
                <a:gd name="connsiteY31" fmla="*/ 1607655 h 19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1064" h="1931684">
                  <a:moveTo>
                    <a:pt x="249955" y="1607655"/>
                  </a:moveTo>
                  <a:cubicBezTo>
                    <a:pt x="245337" y="1649219"/>
                    <a:pt x="254573" y="1868582"/>
                    <a:pt x="277664" y="1870891"/>
                  </a:cubicBezTo>
                  <a:cubicBezTo>
                    <a:pt x="300755" y="1873200"/>
                    <a:pt x="279973" y="1706945"/>
                    <a:pt x="388500" y="1621509"/>
                  </a:cubicBezTo>
                  <a:cubicBezTo>
                    <a:pt x="497027" y="1536073"/>
                    <a:pt x="841083" y="1362891"/>
                    <a:pt x="928828" y="1358273"/>
                  </a:cubicBezTo>
                  <a:cubicBezTo>
                    <a:pt x="1016573" y="1353655"/>
                    <a:pt x="857246" y="1616891"/>
                    <a:pt x="914973" y="1593800"/>
                  </a:cubicBezTo>
                  <a:cubicBezTo>
                    <a:pt x="972700" y="1570709"/>
                    <a:pt x="1134337" y="1242818"/>
                    <a:pt x="1275191" y="1219727"/>
                  </a:cubicBezTo>
                  <a:cubicBezTo>
                    <a:pt x="1416045" y="1196636"/>
                    <a:pt x="1628482" y="1402146"/>
                    <a:pt x="1760100" y="1455255"/>
                  </a:cubicBezTo>
                  <a:cubicBezTo>
                    <a:pt x="1891718" y="1508364"/>
                    <a:pt x="1972537" y="1489891"/>
                    <a:pt x="2064900" y="1538382"/>
                  </a:cubicBezTo>
                  <a:cubicBezTo>
                    <a:pt x="2157263" y="1586873"/>
                    <a:pt x="2261173" y="1681546"/>
                    <a:pt x="2314282" y="1746200"/>
                  </a:cubicBezTo>
                  <a:cubicBezTo>
                    <a:pt x="2367391" y="1810855"/>
                    <a:pt x="2358155" y="1947091"/>
                    <a:pt x="2383555" y="1926309"/>
                  </a:cubicBezTo>
                  <a:cubicBezTo>
                    <a:pt x="2408955" y="1905527"/>
                    <a:pt x="2427428" y="1621509"/>
                    <a:pt x="2466682" y="1621509"/>
                  </a:cubicBezTo>
                  <a:cubicBezTo>
                    <a:pt x="2505936" y="1621509"/>
                    <a:pt x="2575209" y="1979418"/>
                    <a:pt x="2619082" y="1926309"/>
                  </a:cubicBezTo>
                  <a:cubicBezTo>
                    <a:pt x="2662955" y="1873200"/>
                    <a:pt x="2741464" y="1499128"/>
                    <a:pt x="2729919" y="1302855"/>
                  </a:cubicBezTo>
                  <a:cubicBezTo>
                    <a:pt x="2718374" y="1106582"/>
                    <a:pt x="2656028" y="889528"/>
                    <a:pt x="2549810" y="748673"/>
                  </a:cubicBezTo>
                  <a:cubicBezTo>
                    <a:pt x="2443592" y="607818"/>
                    <a:pt x="2221919" y="506218"/>
                    <a:pt x="2092610" y="457727"/>
                  </a:cubicBezTo>
                  <a:cubicBezTo>
                    <a:pt x="1963301" y="409236"/>
                    <a:pt x="1785501" y="478509"/>
                    <a:pt x="1773955" y="457727"/>
                  </a:cubicBezTo>
                  <a:cubicBezTo>
                    <a:pt x="1762410" y="436945"/>
                    <a:pt x="2027955" y="358437"/>
                    <a:pt x="2023337" y="333037"/>
                  </a:cubicBezTo>
                  <a:cubicBezTo>
                    <a:pt x="2018719" y="307637"/>
                    <a:pt x="1831682" y="360745"/>
                    <a:pt x="1746246" y="305327"/>
                  </a:cubicBezTo>
                  <a:cubicBezTo>
                    <a:pt x="1660810" y="249909"/>
                    <a:pt x="1533810" y="-13328"/>
                    <a:pt x="1510719" y="527"/>
                  </a:cubicBezTo>
                  <a:cubicBezTo>
                    <a:pt x="1487628" y="14382"/>
                    <a:pt x="1686209" y="333037"/>
                    <a:pt x="1607700" y="388455"/>
                  </a:cubicBezTo>
                  <a:cubicBezTo>
                    <a:pt x="1529191" y="443873"/>
                    <a:pt x="1208228" y="326110"/>
                    <a:pt x="1039664" y="333037"/>
                  </a:cubicBezTo>
                  <a:cubicBezTo>
                    <a:pt x="871101" y="339964"/>
                    <a:pt x="704846" y="393073"/>
                    <a:pt x="596319" y="430018"/>
                  </a:cubicBezTo>
                  <a:cubicBezTo>
                    <a:pt x="487792" y="466963"/>
                    <a:pt x="469318" y="483127"/>
                    <a:pt x="388500" y="554709"/>
                  </a:cubicBezTo>
                  <a:cubicBezTo>
                    <a:pt x="307682" y="626291"/>
                    <a:pt x="176064" y="748673"/>
                    <a:pt x="111410" y="859509"/>
                  </a:cubicBezTo>
                  <a:cubicBezTo>
                    <a:pt x="46756" y="970345"/>
                    <a:pt x="7500" y="1136600"/>
                    <a:pt x="573" y="1219727"/>
                  </a:cubicBezTo>
                  <a:cubicBezTo>
                    <a:pt x="-6354" y="1302854"/>
                    <a:pt x="51373" y="1344418"/>
                    <a:pt x="69846" y="1358273"/>
                  </a:cubicBezTo>
                  <a:cubicBezTo>
                    <a:pt x="88319" y="1372128"/>
                    <a:pt x="116028" y="1277455"/>
                    <a:pt x="111410" y="1302855"/>
                  </a:cubicBezTo>
                  <a:cubicBezTo>
                    <a:pt x="106792" y="1328255"/>
                    <a:pt x="25973" y="1476037"/>
                    <a:pt x="42137" y="1510673"/>
                  </a:cubicBezTo>
                  <a:cubicBezTo>
                    <a:pt x="58301" y="1545309"/>
                    <a:pt x="185300" y="1480655"/>
                    <a:pt x="208391" y="1510673"/>
                  </a:cubicBezTo>
                  <a:cubicBezTo>
                    <a:pt x="231482" y="1540691"/>
                    <a:pt x="164518" y="1672309"/>
                    <a:pt x="180682" y="1690782"/>
                  </a:cubicBezTo>
                  <a:cubicBezTo>
                    <a:pt x="196846" y="1709255"/>
                    <a:pt x="291518" y="1628436"/>
                    <a:pt x="305373" y="1621509"/>
                  </a:cubicBezTo>
                  <a:cubicBezTo>
                    <a:pt x="319228" y="1614582"/>
                    <a:pt x="254573" y="1566091"/>
                    <a:pt x="249955" y="1607655"/>
                  </a:cubicBezTo>
                  <a:close/>
                </a:path>
              </a:pathLst>
            </a:custGeom>
            <a:solidFill>
              <a:srgbClr val="AE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18A71C-5703-464D-8A7D-6B83A1472E0C}"/>
                </a:ext>
              </a:extLst>
            </p:cNvPr>
            <p:cNvGrpSpPr/>
            <p:nvPr/>
          </p:nvGrpSpPr>
          <p:grpSpPr>
            <a:xfrm>
              <a:off x="1600199" y="4948641"/>
              <a:ext cx="1836743" cy="1743182"/>
              <a:chOff x="1524000" y="4855252"/>
              <a:chExt cx="1572854" cy="1743182"/>
            </a:xfrm>
            <a:solidFill>
              <a:srgbClr val="CC3300"/>
            </a:solidFill>
          </p:grpSpPr>
          <p:sp>
            <p:nvSpPr>
              <p:cNvPr id="25" name="Flowchart: Manual Operation 24">
                <a:extLst>
                  <a:ext uri="{FF2B5EF4-FFF2-40B4-BE49-F238E27FC236}">
                    <a16:creationId xmlns:a16="http://schemas.microsoft.com/office/drawing/2014/main" id="{B5C7ADD9-8195-459A-BC5B-14D630A2E4D3}"/>
                  </a:ext>
                </a:extLst>
              </p:cNvPr>
              <p:cNvSpPr/>
              <p:nvPr/>
            </p:nvSpPr>
            <p:spPr>
              <a:xfrm>
                <a:off x="1524000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26" name="Flowchart: Manual Operation 25">
                <a:extLst>
                  <a:ext uri="{FF2B5EF4-FFF2-40B4-BE49-F238E27FC236}">
                    <a16:creationId xmlns:a16="http://schemas.microsoft.com/office/drawing/2014/main" id="{45451F94-8D6E-4195-9F8C-4550BD4A5DB9}"/>
                  </a:ext>
                </a:extLst>
              </p:cNvPr>
              <p:cNvSpPr/>
              <p:nvPr/>
            </p:nvSpPr>
            <p:spPr>
              <a:xfrm>
                <a:off x="2310427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0334D6-81B3-454F-9C26-C651C6805043}"/>
                </a:ext>
              </a:extLst>
            </p:cNvPr>
            <p:cNvGrpSpPr/>
            <p:nvPr/>
          </p:nvGrpSpPr>
          <p:grpSpPr>
            <a:xfrm>
              <a:off x="971671" y="2674908"/>
              <a:ext cx="3478185" cy="2296138"/>
              <a:chOff x="982971" y="2652503"/>
              <a:chExt cx="3478185" cy="229613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A6EB0A-3A3F-4A78-82F2-34BA6034BC22}"/>
                  </a:ext>
                </a:extLst>
              </p:cNvPr>
              <p:cNvSpPr/>
              <p:nvPr/>
            </p:nvSpPr>
            <p:spPr>
              <a:xfrm>
                <a:off x="2209800" y="2971800"/>
                <a:ext cx="533400" cy="152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D03B38-FD84-49F5-A51E-F809AA208D1B}"/>
                  </a:ext>
                </a:extLst>
              </p:cNvPr>
              <p:cNvGrpSpPr/>
              <p:nvPr/>
            </p:nvGrpSpPr>
            <p:grpSpPr>
              <a:xfrm>
                <a:off x="1946188" y="3124200"/>
                <a:ext cx="1060624" cy="1378651"/>
                <a:chOff x="1975746" y="3138697"/>
                <a:chExt cx="1060624" cy="1378651"/>
              </a:xfrm>
            </p:grpSpPr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82138663-77F2-4B27-9EA3-3B995DED1562}"/>
                    </a:ext>
                  </a:extLst>
                </p:cNvPr>
                <p:cNvSpPr/>
                <p:nvPr/>
              </p:nvSpPr>
              <p:spPr>
                <a:xfrm rot="10800000">
                  <a:off x="2022581" y="3145748"/>
                  <a:ext cx="990600" cy="13716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ngsanaUPC" panose="02020603050405020304" pitchFamily="18" charset="-34"/>
                    <a:cs typeface="AngsanaUPC" panose="02020603050405020304" pitchFamily="18" charset="-34"/>
                  </a:endParaRPr>
                </a:p>
              </p:txBody>
            </p:sp>
            <p:sp>
              <p:nvSpPr>
                <p:cNvPr id="22" name="Diagonal Stripe 21">
                  <a:extLst>
                    <a:ext uri="{FF2B5EF4-FFF2-40B4-BE49-F238E27FC236}">
                      <a16:creationId xmlns:a16="http://schemas.microsoft.com/office/drawing/2014/main" id="{F2DBE33B-6DF7-4C39-BE77-9B834AD9782A}"/>
                    </a:ext>
                  </a:extLst>
                </p:cNvPr>
                <p:cNvSpPr/>
                <p:nvPr/>
              </p:nvSpPr>
              <p:spPr>
                <a:xfrm>
                  <a:off x="2552700" y="3145748"/>
                  <a:ext cx="483670" cy="483672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endParaRPr>
                </a:p>
              </p:txBody>
            </p:sp>
            <p:sp>
              <p:nvSpPr>
                <p:cNvPr id="23" name="Diagonal Stripe 22">
                  <a:extLst>
                    <a:ext uri="{FF2B5EF4-FFF2-40B4-BE49-F238E27FC236}">
                      <a16:creationId xmlns:a16="http://schemas.microsoft.com/office/drawing/2014/main" id="{78EC54D1-E074-4BFF-95EC-14DBDF738244}"/>
                    </a:ext>
                  </a:extLst>
                </p:cNvPr>
                <p:cNvSpPr/>
                <p:nvPr/>
              </p:nvSpPr>
              <p:spPr>
                <a:xfrm rot="5639964">
                  <a:off x="1964196" y="3150247"/>
                  <a:ext cx="454677" cy="431577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ngsanaUPC" panose="02020603050405020304" pitchFamily="18" charset="-34"/>
                    <a:cs typeface="AngsanaUPC" panose="02020603050405020304" pitchFamily="18" charset="-34"/>
                  </a:endParaRPr>
                </a:p>
              </p:txBody>
            </p:sp>
            <p:sp>
              <p:nvSpPr>
                <p:cNvPr id="24" name="Flowchart: Manual Operation 23">
                  <a:extLst>
                    <a:ext uri="{FF2B5EF4-FFF2-40B4-BE49-F238E27FC236}">
                      <a16:creationId xmlns:a16="http://schemas.microsoft.com/office/drawing/2014/main" id="{662829BB-A8AD-4A36-A961-EA5EF69A974C}"/>
                    </a:ext>
                  </a:extLst>
                </p:cNvPr>
                <p:cNvSpPr/>
                <p:nvPr/>
              </p:nvSpPr>
              <p:spPr>
                <a:xfrm>
                  <a:off x="2310427" y="3366036"/>
                  <a:ext cx="332145" cy="334044"/>
                </a:xfrm>
                <a:prstGeom prst="flowChartManualOperati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ngsanaUPC" panose="02020603050405020304" pitchFamily="18" charset="-34"/>
                    <a:cs typeface="AngsanaUPC" panose="02020603050405020304" pitchFamily="18" charset="-34"/>
                  </a:endParaRPr>
                </a:p>
              </p:txBody>
            </p:sp>
          </p:grpSp>
          <p:sp>
            <p:nvSpPr>
              <p:cNvPr id="16" name="Flowchart: Manual Operation 15">
                <a:extLst>
                  <a:ext uri="{FF2B5EF4-FFF2-40B4-BE49-F238E27FC236}">
                    <a16:creationId xmlns:a16="http://schemas.microsoft.com/office/drawing/2014/main" id="{E9D8B34E-30E9-463A-BF15-ACF705C597EB}"/>
                  </a:ext>
                </a:extLst>
              </p:cNvPr>
              <p:cNvSpPr/>
              <p:nvPr/>
            </p:nvSpPr>
            <p:spPr>
              <a:xfrm>
                <a:off x="1447800" y="3102393"/>
                <a:ext cx="533398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7" name="Flowchart: Manual Operation 16">
                <a:extLst>
                  <a:ext uri="{FF2B5EF4-FFF2-40B4-BE49-F238E27FC236}">
                    <a16:creationId xmlns:a16="http://schemas.microsoft.com/office/drawing/2014/main" id="{DB8B0112-B4FA-43DE-BF5D-AE163A8C3359}"/>
                  </a:ext>
                </a:extLst>
              </p:cNvPr>
              <p:cNvSpPr/>
              <p:nvPr/>
            </p:nvSpPr>
            <p:spPr>
              <a:xfrm>
                <a:off x="2992957" y="3109703"/>
                <a:ext cx="554183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8" name="L-Shape 17">
                <a:extLst>
                  <a:ext uri="{FF2B5EF4-FFF2-40B4-BE49-F238E27FC236}">
                    <a16:creationId xmlns:a16="http://schemas.microsoft.com/office/drawing/2014/main" id="{58714DE8-12DC-44D5-A60B-B7930143F265}"/>
                  </a:ext>
                </a:extLst>
              </p:cNvPr>
              <p:cNvSpPr/>
              <p:nvPr/>
            </p:nvSpPr>
            <p:spPr>
              <a:xfrm rot="16200000">
                <a:off x="3418793" y="2524540"/>
                <a:ext cx="914400" cy="1170326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155682-4CC2-4A0B-9D45-C2C162A98085}"/>
                  </a:ext>
                </a:extLst>
              </p:cNvPr>
              <p:cNvSpPr/>
              <p:nvPr/>
            </p:nvSpPr>
            <p:spPr>
              <a:xfrm>
                <a:off x="1600200" y="4840756"/>
                <a:ext cx="1836743" cy="10788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20" name="L-Shape 19">
                <a:extLst>
                  <a:ext uri="{FF2B5EF4-FFF2-40B4-BE49-F238E27FC236}">
                    <a16:creationId xmlns:a16="http://schemas.microsoft.com/office/drawing/2014/main" id="{DD59B6C6-6BAA-457D-8044-5341169A759B}"/>
                  </a:ext>
                </a:extLst>
              </p:cNvPr>
              <p:cNvSpPr/>
              <p:nvPr/>
            </p:nvSpPr>
            <p:spPr>
              <a:xfrm rot="1060873">
                <a:off x="982971" y="3147386"/>
                <a:ext cx="827599" cy="1252313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527A57D1-929D-4284-89D8-9E1937ADF966}"/>
                </a:ext>
              </a:extLst>
            </p:cNvPr>
            <p:cNvSpPr/>
            <p:nvPr/>
          </p:nvSpPr>
          <p:spPr>
            <a:xfrm>
              <a:off x="3954597" y="1834674"/>
              <a:ext cx="693603" cy="868022"/>
            </a:xfrm>
            <a:custGeom>
              <a:avLst/>
              <a:gdLst>
                <a:gd name="connsiteX0" fmla="*/ 97857 w 693603"/>
                <a:gd name="connsiteY0" fmla="*/ 811544 h 868022"/>
                <a:gd name="connsiteX1" fmla="*/ 111712 w 693603"/>
                <a:gd name="connsiteY1" fmla="*/ 686853 h 868022"/>
                <a:gd name="connsiteX2" fmla="*/ 875 w 693603"/>
                <a:gd name="connsiteY2" fmla="*/ 451326 h 868022"/>
                <a:gd name="connsiteX3" fmla="*/ 180984 w 693603"/>
                <a:gd name="connsiteY3" fmla="*/ 437471 h 868022"/>
                <a:gd name="connsiteX4" fmla="*/ 277966 w 693603"/>
                <a:gd name="connsiteY4" fmla="*/ 257362 h 868022"/>
                <a:gd name="connsiteX5" fmla="*/ 388803 w 693603"/>
                <a:gd name="connsiteY5" fmla="*/ 7981 h 868022"/>
                <a:gd name="connsiteX6" fmla="*/ 610475 w 693603"/>
                <a:gd name="connsiteY6" fmla="*/ 91108 h 868022"/>
                <a:gd name="connsiteX7" fmla="*/ 693603 w 693603"/>
                <a:gd name="connsiteY7" fmla="*/ 382053 h 868022"/>
                <a:gd name="connsiteX8" fmla="*/ 610475 w 693603"/>
                <a:gd name="connsiteY8" fmla="*/ 631435 h 868022"/>
                <a:gd name="connsiteX9" fmla="*/ 471930 w 693603"/>
                <a:gd name="connsiteY9" fmla="*/ 825399 h 868022"/>
                <a:gd name="connsiteX10" fmla="*/ 485784 w 693603"/>
                <a:gd name="connsiteY10" fmla="*/ 853108 h 868022"/>
                <a:gd name="connsiteX11" fmla="*/ 84003 w 693603"/>
                <a:gd name="connsiteY11" fmla="*/ 866962 h 868022"/>
                <a:gd name="connsiteX12" fmla="*/ 97857 w 693603"/>
                <a:gd name="connsiteY12" fmla="*/ 811544 h 86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603" h="868022">
                  <a:moveTo>
                    <a:pt x="97857" y="811544"/>
                  </a:moveTo>
                  <a:cubicBezTo>
                    <a:pt x="102475" y="781526"/>
                    <a:pt x="127876" y="746889"/>
                    <a:pt x="111712" y="686853"/>
                  </a:cubicBezTo>
                  <a:cubicBezTo>
                    <a:pt x="95548" y="626817"/>
                    <a:pt x="-10670" y="492890"/>
                    <a:pt x="875" y="451326"/>
                  </a:cubicBezTo>
                  <a:cubicBezTo>
                    <a:pt x="12420" y="409762"/>
                    <a:pt x="134802" y="469798"/>
                    <a:pt x="180984" y="437471"/>
                  </a:cubicBezTo>
                  <a:cubicBezTo>
                    <a:pt x="227166" y="405144"/>
                    <a:pt x="243330" y="328944"/>
                    <a:pt x="277966" y="257362"/>
                  </a:cubicBezTo>
                  <a:cubicBezTo>
                    <a:pt x="312602" y="185780"/>
                    <a:pt x="333385" y="35690"/>
                    <a:pt x="388803" y="7981"/>
                  </a:cubicBezTo>
                  <a:cubicBezTo>
                    <a:pt x="444221" y="-19728"/>
                    <a:pt x="559675" y="28763"/>
                    <a:pt x="610475" y="91108"/>
                  </a:cubicBezTo>
                  <a:cubicBezTo>
                    <a:pt x="661275" y="153453"/>
                    <a:pt x="693603" y="291999"/>
                    <a:pt x="693603" y="382053"/>
                  </a:cubicBezTo>
                  <a:cubicBezTo>
                    <a:pt x="693603" y="472107"/>
                    <a:pt x="647421" y="557544"/>
                    <a:pt x="610475" y="631435"/>
                  </a:cubicBezTo>
                  <a:cubicBezTo>
                    <a:pt x="573530" y="705326"/>
                    <a:pt x="492712" y="788454"/>
                    <a:pt x="471930" y="825399"/>
                  </a:cubicBezTo>
                  <a:cubicBezTo>
                    <a:pt x="451148" y="862344"/>
                    <a:pt x="550439" y="846181"/>
                    <a:pt x="485784" y="853108"/>
                  </a:cubicBezTo>
                  <a:cubicBezTo>
                    <a:pt x="421129" y="860035"/>
                    <a:pt x="150966" y="871580"/>
                    <a:pt x="84003" y="866962"/>
                  </a:cubicBezTo>
                  <a:cubicBezTo>
                    <a:pt x="17040" y="862344"/>
                    <a:pt x="93239" y="841562"/>
                    <a:pt x="97857" y="81154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3C3DD9-3DE8-46DB-9E22-9902EEAE5135}"/>
              </a:ext>
            </a:extLst>
          </p:cNvPr>
          <p:cNvGrpSpPr/>
          <p:nvPr/>
        </p:nvGrpSpPr>
        <p:grpSpPr>
          <a:xfrm>
            <a:off x="890124" y="3556631"/>
            <a:ext cx="641859" cy="216748"/>
            <a:chOff x="4464303" y="2808364"/>
            <a:chExt cx="1116580" cy="5212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532775-F944-49D8-993B-C1E2CABC6804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B32732F-2842-42C8-8EDF-EFB2A76F72D0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7A27E2-248C-4E86-B48F-D2504621BE97}"/>
              </a:ext>
            </a:extLst>
          </p:cNvPr>
          <p:cNvGrpSpPr/>
          <p:nvPr/>
        </p:nvGrpSpPr>
        <p:grpSpPr>
          <a:xfrm>
            <a:off x="916253" y="3628765"/>
            <a:ext cx="596958" cy="77493"/>
            <a:chOff x="4464303" y="2808364"/>
            <a:chExt cx="1116580" cy="5212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DBB384-7D85-4374-8353-52C0BCB73BDD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E68A2182-3D21-482E-B5C8-637F1CCC2312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DF65F8-D99E-45DE-B3FA-8168A2EEF0C3}"/>
              </a:ext>
            </a:extLst>
          </p:cNvPr>
          <p:cNvGrpSpPr/>
          <p:nvPr/>
        </p:nvGrpSpPr>
        <p:grpSpPr>
          <a:xfrm>
            <a:off x="576962" y="3080637"/>
            <a:ext cx="1252230" cy="158429"/>
            <a:chOff x="4876800" y="2209800"/>
            <a:chExt cx="2019300" cy="727364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016B881-D005-4857-9249-0D238964B4F8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13ACE88-B953-44D3-AE0B-D72A8BA99821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D18E36B-8BC6-4455-B5CB-51C1E5825AE6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D89698-DFA3-4111-B0F9-2D8B33DFCDF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2D1FDEE-8F9E-42E3-90F3-D4E6825F92DF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D1412BD-D4B6-4D4B-8D18-F8B0A5909C91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0BB220B-97F0-4362-8AF8-83D245BB5648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F71BE05-CC92-42D8-98D0-A0880C2CF598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C28AA6-1F97-427F-83FE-CDBC4610F91C}"/>
              </a:ext>
            </a:extLst>
          </p:cNvPr>
          <p:cNvGrpSpPr/>
          <p:nvPr/>
        </p:nvGrpSpPr>
        <p:grpSpPr>
          <a:xfrm>
            <a:off x="552920" y="2977650"/>
            <a:ext cx="1300314" cy="405114"/>
            <a:chOff x="4876800" y="2209800"/>
            <a:chExt cx="2019300" cy="7273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11DB1-1C38-4B69-8C54-E7079DE4877F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A9BA243-EA26-413B-A837-A8BBEB0B139B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22F60C0-76DE-48B7-AE2E-2EDECB0FC381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DCD37DA-C170-40E1-8A30-B71BD7884C67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5EE9975-00E3-4AD0-86B8-450706D6C042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28790AD-4354-451D-804A-90632104018E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2A7BF30-11E4-4A90-92B8-D7DF65EAAD7F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4270739-60FD-4D2F-906A-A01A26582AA5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C1954-44EA-40C7-8BAD-DB34F7B66BB5}"/>
              </a:ext>
            </a:extLst>
          </p:cNvPr>
          <p:cNvSpPr/>
          <p:nvPr/>
        </p:nvSpPr>
        <p:spPr>
          <a:xfrm>
            <a:off x="2960370" y="0"/>
            <a:ext cx="923163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67E1F2-8F24-4C2A-B620-85AB38D2841A}"/>
              </a:ext>
            </a:extLst>
          </p:cNvPr>
          <p:cNvSpPr/>
          <p:nvPr/>
        </p:nvSpPr>
        <p:spPr>
          <a:xfrm>
            <a:off x="3296356" y="293511"/>
            <a:ext cx="1998133" cy="86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395B0D-724D-4019-BB07-1CB504109CD5}"/>
              </a:ext>
            </a:extLst>
          </p:cNvPr>
          <p:cNvSpPr txBox="1"/>
          <p:nvPr/>
        </p:nvSpPr>
        <p:spPr>
          <a:xfrm>
            <a:off x="3386667" y="372533"/>
            <a:ext cx="408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วิธีวิเคราะห์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25B91D9-C780-4552-9C2D-6CF8D0C5862A}"/>
              </a:ext>
            </a:extLst>
          </p:cNvPr>
          <p:cNvSpPr/>
          <p:nvPr/>
        </p:nvSpPr>
        <p:spPr>
          <a:xfrm>
            <a:off x="5463822" y="598311"/>
            <a:ext cx="485422" cy="2935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DE7D67-2AAD-4599-9FC9-080C84B1F23C}"/>
              </a:ext>
            </a:extLst>
          </p:cNvPr>
          <p:cNvSpPr txBox="1"/>
          <p:nvPr/>
        </p:nvSpPr>
        <p:spPr>
          <a:xfrm>
            <a:off x="6265333" y="380307"/>
            <a:ext cx="523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Semi – Micro </a:t>
            </a:r>
            <a:r>
              <a:rPr lang="en-US" sz="4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Kjeldahl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Method</a:t>
            </a:r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78E217B-83B2-4B55-A832-CDDE7D997B48}"/>
              </a:ext>
            </a:extLst>
          </p:cNvPr>
          <p:cNvSpPr/>
          <p:nvPr/>
        </p:nvSpPr>
        <p:spPr>
          <a:xfrm>
            <a:off x="3330222" y="1452952"/>
            <a:ext cx="2935111" cy="86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4C94B6-266C-4450-967F-6C23F7576110}"/>
              </a:ext>
            </a:extLst>
          </p:cNvPr>
          <p:cNvSpPr txBox="1"/>
          <p:nvPr/>
        </p:nvSpPr>
        <p:spPr>
          <a:xfrm>
            <a:off x="3420533" y="1531974"/>
            <a:ext cx="408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ขั้นตอนการทดสอบ</a:t>
            </a:r>
          </a:p>
        </p:txBody>
      </p:sp>
      <p:sp>
        <p:nvSpPr>
          <p:cNvPr id="58" name="Rounded Rectangle 58">
            <a:extLst>
              <a:ext uri="{FF2B5EF4-FFF2-40B4-BE49-F238E27FC236}">
                <a16:creationId xmlns:a16="http://schemas.microsoft.com/office/drawing/2014/main" id="{4EBBCD29-73B9-4821-868A-587D128FAD14}"/>
              </a:ext>
            </a:extLst>
          </p:cNvPr>
          <p:cNvSpPr/>
          <p:nvPr/>
        </p:nvSpPr>
        <p:spPr>
          <a:xfrm>
            <a:off x="3330222" y="2709352"/>
            <a:ext cx="4267200" cy="606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เตรียมตัวอย่างให้เหมาะสม ดังตาราง</a:t>
            </a:r>
            <a:endParaRPr lang="en-US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869991CD-F333-4EC6-9D4F-9A6036556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11879"/>
              </p:ext>
            </p:extLst>
          </p:nvPr>
        </p:nvGraphicFramePr>
        <p:xfrm>
          <a:off x="3330222" y="3590740"/>
          <a:ext cx="48655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756">
                  <a:extLst>
                    <a:ext uri="{9D8B030D-6E8A-4147-A177-3AD203B41FA5}">
                      <a16:colId xmlns:a16="http://schemas.microsoft.com/office/drawing/2014/main" val="4269179244"/>
                    </a:ext>
                  </a:extLst>
                </a:gridCol>
                <a:gridCol w="2432756">
                  <a:extLst>
                    <a:ext uri="{9D8B030D-6E8A-4147-A177-3AD203B41FA5}">
                      <a16:colId xmlns:a16="http://schemas.microsoft.com/office/drawing/2014/main" val="3398514261"/>
                    </a:ext>
                  </a:extLst>
                </a:gridCol>
              </a:tblGrid>
              <a:tr h="594119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ความเข้มข้นของไนโตรเจนตัวอย่าง </a:t>
                      </a:r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(mg/L)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ปริมาตรตัวอย่าง </a:t>
                      </a:r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(mL)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68043"/>
                  </a:ext>
                </a:extLst>
              </a:tr>
              <a:tr h="3394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4 - 40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39666"/>
                  </a:ext>
                </a:extLst>
              </a:tr>
              <a:tr h="3394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8 - 80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42117"/>
                  </a:ext>
                </a:extLst>
              </a:tr>
              <a:tr h="3394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20 - 200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47002"/>
                  </a:ext>
                </a:extLst>
              </a:tr>
              <a:tr h="3394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40 - 400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  <a:endParaRPr lang="th-TH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74956"/>
                  </a:ext>
                </a:extLst>
              </a:tr>
            </a:tbl>
          </a:graphicData>
        </a:graphic>
      </p:graphicFrame>
      <p:sp>
        <p:nvSpPr>
          <p:cNvPr id="60" name="Arrow: Curved Left 59">
            <a:extLst>
              <a:ext uri="{FF2B5EF4-FFF2-40B4-BE49-F238E27FC236}">
                <a16:creationId xmlns:a16="http://schemas.microsoft.com/office/drawing/2014/main" id="{6B3D8C2A-48D7-4726-A42E-1F3E0CB4D7D1}"/>
              </a:ext>
            </a:extLst>
          </p:cNvPr>
          <p:cNvSpPr/>
          <p:nvPr/>
        </p:nvSpPr>
        <p:spPr>
          <a:xfrm>
            <a:off x="8286046" y="3063496"/>
            <a:ext cx="655810" cy="914457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C9E1610-0894-4FBC-A586-92EE830C4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83" y="5086015"/>
            <a:ext cx="2285513" cy="1630960"/>
          </a:xfrm>
          <a:prstGeom prst="rect">
            <a:avLst/>
          </a:prstGeom>
        </p:spPr>
      </p:pic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id="{CE1397C6-F22E-401B-8899-B12B77176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0222" y="6080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590"/>
    </mc:Choice>
    <mc:Fallback xmlns="">
      <p:transition spd="slow" advClick="0" advTm="1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A90023-A0F6-46F1-B575-41CBCF432857}"/>
              </a:ext>
            </a:extLst>
          </p:cNvPr>
          <p:cNvGrpSpPr/>
          <p:nvPr/>
        </p:nvGrpSpPr>
        <p:grpSpPr>
          <a:xfrm flipV="1">
            <a:off x="922309" y="2795135"/>
            <a:ext cx="866025" cy="98633"/>
            <a:chOff x="4464303" y="2808364"/>
            <a:chExt cx="1116580" cy="5212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F0E4C0-D22D-461C-BF09-FACD547C181C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688A6DA1-9982-4D05-BC77-6641FE865534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D405C4-CBAB-4AA7-B11E-2CC85CD263A1}"/>
              </a:ext>
            </a:extLst>
          </p:cNvPr>
          <p:cNvGrpSpPr/>
          <p:nvPr/>
        </p:nvGrpSpPr>
        <p:grpSpPr>
          <a:xfrm>
            <a:off x="192281" y="1754810"/>
            <a:ext cx="2350509" cy="5069039"/>
            <a:chOff x="971671" y="290418"/>
            <a:chExt cx="3676529" cy="64014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5037FA-F542-4BA4-B601-A1CB40A5E89D}"/>
                </a:ext>
              </a:extLst>
            </p:cNvPr>
            <p:cNvSpPr/>
            <p:nvPr/>
          </p:nvSpPr>
          <p:spPr>
            <a:xfrm>
              <a:off x="1447800" y="1295400"/>
              <a:ext cx="2209800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965B5939-6FCD-4628-91FE-BC9429DD6131}"/>
                </a:ext>
              </a:extLst>
            </p:cNvPr>
            <p:cNvSpPr/>
            <p:nvPr/>
          </p:nvSpPr>
          <p:spPr>
            <a:xfrm>
              <a:off x="1187168" y="290418"/>
              <a:ext cx="2731064" cy="1931684"/>
            </a:xfrm>
            <a:custGeom>
              <a:avLst/>
              <a:gdLst>
                <a:gd name="connsiteX0" fmla="*/ 249955 w 2731064"/>
                <a:gd name="connsiteY0" fmla="*/ 1607655 h 1931684"/>
                <a:gd name="connsiteX1" fmla="*/ 277664 w 2731064"/>
                <a:gd name="connsiteY1" fmla="*/ 1870891 h 1931684"/>
                <a:gd name="connsiteX2" fmla="*/ 388500 w 2731064"/>
                <a:gd name="connsiteY2" fmla="*/ 1621509 h 1931684"/>
                <a:gd name="connsiteX3" fmla="*/ 928828 w 2731064"/>
                <a:gd name="connsiteY3" fmla="*/ 1358273 h 1931684"/>
                <a:gd name="connsiteX4" fmla="*/ 914973 w 2731064"/>
                <a:gd name="connsiteY4" fmla="*/ 1593800 h 1931684"/>
                <a:gd name="connsiteX5" fmla="*/ 1275191 w 2731064"/>
                <a:gd name="connsiteY5" fmla="*/ 1219727 h 1931684"/>
                <a:gd name="connsiteX6" fmla="*/ 1760100 w 2731064"/>
                <a:gd name="connsiteY6" fmla="*/ 1455255 h 1931684"/>
                <a:gd name="connsiteX7" fmla="*/ 2064900 w 2731064"/>
                <a:gd name="connsiteY7" fmla="*/ 1538382 h 1931684"/>
                <a:gd name="connsiteX8" fmla="*/ 2314282 w 2731064"/>
                <a:gd name="connsiteY8" fmla="*/ 1746200 h 1931684"/>
                <a:gd name="connsiteX9" fmla="*/ 2383555 w 2731064"/>
                <a:gd name="connsiteY9" fmla="*/ 1926309 h 1931684"/>
                <a:gd name="connsiteX10" fmla="*/ 2466682 w 2731064"/>
                <a:gd name="connsiteY10" fmla="*/ 1621509 h 1931684"/>
                <a:gd name="connsiteX11" fmla="*/ 2619082 w 2731064"/>
                <a:gd name="connsiteY11" fmla="*/ 1926309 h 1931684"/>
                <a:gd name="connsiteX12" fmla="*/ 2729919 w 2731064"/>
                <a:gd name="connsiteY12" fmla="*/ 1302855 h 1931684"/>
                <a:gd name="connsiteX13" fmla="*/ 2549810 w 2731064"/>
                <a:gd name="connsiteY13" fmla="*/ 748673 h 1931684"/>
                <a:gd name="connsiteX14" fmla="*/ 2092610 w 2731064"/>
                <a:gd name="connsiteY14" fmla="*/ 457727 h 1931684"/>
                <a:gd name="connsiteX15" fmla="*/ 1773955 w 2731064"/>
                <a:gd name="connsiteY15" fmla="*/ 457727 h 1931684"/>
                <a:gd name="connsiteX16" fmla="*/ 2023337 w 2731064"/>
                <a:gd name="connsiteY16" fmla="*/ 333037 h 1931684"/>
                <a:gd name="connsiteX17" fmla="*/ 1746246 w 2731064"/>
                <a:gd name="connsiteY17" fmla="*/ 305327 h 1931684"/>
                <a:gd name="connsiteX18" fmla="*/ 1510719 w 2731064"/>
                <a:gd name="connsiteY18" fmla="*/ 527 h 1931684"/>
                <a:gd name="connsiteX19" fmla="*/ 1607700 w 2731064"/>
                <a:gd name="connsiteY19" fmla="*/ 388455 h 1931684"/>
                <a:gd name="connsiteX20" fmla="*/ 1039664 w 2731064"/>
                <a:gd name="connsiteY20" fmla="*/ 333037 h 1931684"/>
                <a:gd name="connsiteX21" fmla="*/ 596319 w 2731064"/>
                <a:gd name="connsiteY21" fmla="*/ 430018 h 1931684"/>
                <a:gd name="connsiteX22" fmla="*/ 388500 w 2731064"/>
                <a:gd name="connsiteY22" fmla="*/ 554709 h 1931684"/>
                <a:gd name="connsiteX23" fmla="*/ 111410 w 2731064"/>
                <a:gd name="connsiteY23" fmla="*/ 859509 h 1931684"/>
                <a:gd name="connsiteX24" fmla="*/ 573 w 2731064"/>
                <a:gd name="connsiteY24" fmla="*/ 1219727 h 1931684"/>
                <a:gd name="connsiteX25" fmla="*/ 69846 w 2731064"/>
                <a:gd name="connsiteY25" fmla="*/ 1358273 h 1931684"/>
                <a:gd name="connsiteX26" fmla="*/ 111410 w 2731064"/>
                <a:gd name="connsiteY26" fmla="*/ 1302855 h 1931684"/>
                <a:gd name="connsiteX27" fmla="*/ 42137 w 2731064"/>
                <a:gd name="connsiteY27" fmla="*/ 1510673 h 1931684"/>
                <a:gd name="connsiteX28" fmla="*/ 208391 w 2731064"/>
                <a:gd name="connsiteY28" fmla="*/ 1510673 h 1931684"/>
                <a:gd name="connsiteX29" fmla="*/ 180682 w 2731064"/>
                <a:gd name="connsiteY29" fmla="*/ 1690782 h 1931684"/>
                <a:gd name="connsiteX30" fmla="*/ 305373 w 2731064"/>
                <a:gd name="connsiteY30" fmla="*/ 1621509 h 1931684"/>
                <a:gd name="connsiteX31" fmla="*/ 249955 w 2731064"/>
                <a:gd name="connsiteY31" fmla="*/ 1607655 h 19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1064" h="1931684">
                  <a:moveTo>
                    <a:pt x="249955" y="1607655"/>
                  </a:moveTo>
                  <a:cubicBezTo>
                    <a:pt x="245337" y="1649219"/>
                    <a:pt x="254573" y="1868582"/>
                    <a:pt x="277664" y="1870891"/>
                  </a:cubicBezTo>
                  <a:cubicBezTo>
                    <a:pt x="300755" y="1873200"/>
                    <a:pt x="279973" y="1706945"/>
                    <a:pt x="388500" y="1621509"/>
                  </a:cubicBezTo>
                  <a:cubicBezTo>
                    <a:pt x="497027" y="1536073"/>
                    <a:pt x="841083" y="1362891"/>
                    <a:pt x="928828" y="1358273"/>
                  </a:cubicBezTo>
                  <a:cubicBezTo>
                    <a:pt x="1016573" y="1353655"/>
                    <a:pt x="857246" y="1616891"/>
                    <a:pt x="914973" y="1593800"/>
                  </a:cubicBezTo>
                  <a:cubicBezTo>
                    <a:pt x="972700" y="1570709"/>
                    <a:pt x="1134337" y="1242818"/>
                    <a:pt x="1275191" y="1219727"/>
                  </a:cubicBezTo>
                  <a:cubicBezTo>
                    <a:pt x="1416045" y="1196636"/>
                    <a:pt x="1628482" y="1402146"/>
                    <a:pt x="1760100" y="1455255"/>
                  </a:cubicBezTo>
                  <a:cubicBezTo>
                    <a:pt x="1891718" y="1508364"/>
                    <a:pt x="1972537" y="1489891"/>
                    <a:pt x="2064900" y="1538382"/>
                  </a:cubicBezTo>
                  <a:cubicBezTo>
                    <a:pt x="2157263" y="1586873"/>
                    <a:pt x="2261173" y="1681546"/>
                    <a:pt x="2314282" y="1746200"/>
                  </a:cubicBezTo>
                  <a:cubicBezTo>
                    <a:pt x="2367391" y="1810855"/>
                    <a:pt x="2358155" y="1947091"/>
                    <a:pt x="2383555" y="1926309"/>
                  </a:cubicBezTo>
                  <a:cubicBezTo>
                    <a:pt x="2408955" y="1905527"/>
                    <a:pt x="2427428" y="1621509"/>
                    <a:pt x="2466682" y="1621509"/>
                  </a:cubicBezTo>
                  <a:cubicBezTo>
                    <a:pt x="2505936" y="1621509"/>
                    <a:pt x="2575209" y="1979418"/>
                    <a:pt x="2619082" y="1926309"/>
                  </a:cubicBezTo>
                  <a:cubicBezTo>
                    <a:pt x="2662955" y="1873200"/>
                    <a:pt x="2741464" y="1499128"/>
                    <a:pt x="2729919" y="1302855"/>
                  </a:cubicBezTo>
                  <a:cubicBezTo>
                    <a:pt x="2718374" y="1106582"/>
                    <a:pt x="2656028" y="889528"/>
                    <a:pt x="2549810" y="748673"/>
                  </a:cubicBezTo>
                  <a:cubicBezTo>
                    <a:pt x="2443592" y="607818"/>
                    <a:pt x="2221919" y="506218"/>
                    <a:pt x="2092610" y="457727"/>
                  </a:cubicBezTo>
                  <a:cubicBezTo>
                    <a:pt x="1963301" y="409236"/>
                    <a:pt x="1785501" y="478509"/>
                    <a:pt x="1773955" y="457727"/>
                  </a:cubicBezTo>
                  <a:cubicBezTo>
                    <a:pt x="1762410" y="436945"/>
                    <a:pt x="2027955" y="358437"/>
                    <a:pt x="2023337" y="333037"/>
                  </a:cubicBezTo>
                  <a:cubicBezTo>
                    <a:pt x="2018719" y="307637"/>
                    <a:pt x="1831682" y="360745"/>
                    <a:pt x="1746246" y="305327"/>
                  </a:cubicBezTo>
                  <a:cubicBezTo>
                    <a:pt x="1660810" y="249909"/>
                    <a:pt x="1533810" y="-13328"/>
                    <a:pt x="1510719" y="527"/>
                  </a:cubicBezTo>
                  <a:cubicBezTo>
                    <a:pt x="1487628" y="14382"/>
                    <a:pt x="1686209" y="333037"/>
                    <a:pt x="1607700" y="388455"/>
                  </a:cubicBezTo>
                  <a:cubicBezTo>
                    <a:pt x="1529191" y="443873"/>
                    <a:pt x="1208228" y="326110"/>
                    <a:pt x="1039664" y="333037"/>
                  </a:cubicBezTo>
                  <a:cubicBezTo>
                    <a:pt x="871101" y="339964"/>
                    <a:pt x="704846" y="393073"/>
                    <a:pt x="596319" y="430018"/>
                  </a:cubicBezTo>
                  <a:cubicBezTo>
                    <a:pt x="487792" y="466963"/>
                    <a:pt x="469318" y="483127"/>
                    <a:pt x="388500" y="554709"/>
                  </a:cubicBezTo>
                  <a:cubicBezTo>
                    <a:pt x="307682" y="626291"/>
                    <a:pt x="176064" y="748673"/>
                    <a:pt x="111410" y="859509"/>
                  </a:cubicBezTo>
                  <a:cubicBezTo>
                    <a:pt x="46756" y="970345"/>
                    <a:pt x="7500" y="1136600"/>
                    <a:pt x="573" y="1219727"/>
                  </a:cubicBezTo>
                  <a:cubicBezTo>
                    <a:pt x="-6354" y="1302854"/>
                    <a:pt x="51373" y="1344418"/>
                    <a:pt x="69846" y="1358273"/>
                  </a:cubicBezTo>
                  <a:cubicBezTo>
                    <a:pt x="88319" y="1372128"/>
                    <a:pt x="116028" y="1277455"/>
                    <a:pt x="111410" y="1302855"/>
                  </a:cubicBezTo>
                  <a:cubicBezTo>
                    <a:pt x="106792" y="1328255"/>
                    <a:pt x="25973" y="1476037"/>
                    <a:pt x="42137" y="1510673"/>
                  </a:cubicBezTo>
                  <a:cubicBezTo>
                    <a:pt x="58301" y="1545309"/>
                    <a:pt x="185300" y="1480655"/>
                    <a:pt x="208391" y="1510673"/>
                  </a:cubicBezTo>
                  <a:cubicBezTo>
                    <a:pt x="231482" y="1540691"/>
                    <a:pt x="164518" y="1672309"/>
                    <a:pt x="180682" y="1690782"/>
                  </a:cubicBezTo>
                  <a:cubicBezTo>
                    <a:pt x="196846" y="1709255"/>
                    <a:pt x="291518" y="1628436"/>
                    <a:pt x="305373" y="1621509"/>
                  </a:cubicBezTo>
                  <a:cubicBezTo>
                    <a:pt x="319228" y="1614582"/>
                    <a:pt x="254573" y="1566091"/>
                    <a:pt x="249955" y="1607655"/>
                  </a:cubicBezTo>
                  <a:close/>
                </a:path>
              </a:pathLst>
            </a:custGeom>
            <a:solidFill>
              <a:srgbClr val="AE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18A71C-5703-464D-8A7D-6B83A1472E0C}"/>
                </a:ext>
              </a:extLst>
            </p:cNvPr>
            <p:cNvGrpSpPr/>
            <p:nvPr/>
          </p:nvGrpSpPr>
          <p:grpSpPr>
            <a:xfrm>
              <a:off x="1600199" y="4948641"/>
              <a:ext cx="1836743" cy="1743182"/>
              <a:chOff x="1524000" y="4855252"/>
              <a:chExt cx="1572854" cy="1743182"/>
            </a:xfrm>
            <a:solidFill>
              <a:srgbClr val="CC3300"/>
            </a:solidFill>
          </p:grpSpPr>
          <p:sp>
            <p:nvSpPr>
              <p:cNvPr id="25" name="Flowchart: Manual Operation 24">
                <a:extLst>
                  <a:ext uri="{FF2B5EF4-FFF2-40B4-BE49-F238E27FC236}">
                    <a16:creationId xmlns:a16="http://schemas.microsoft.com/office/drawing/2014/main" id="{B5C7ADD9-8195-459A-BC5B-14D630A2E4D3}"/>
                  </a:ext>
                </a:extLst>
              </p:cNvPr>
              <p:cNvSpPr/>
              <p:nvPr/>
            </p:nvSpPr>
            <p:spPr>
              <a:xfrm>
                <a:off x="1524000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Manual Operation 25">
                <a:extLst>
                  <a:ext uri="{FF2B5EF4-FFF2-40B4-BE49-F238E27FC236}">
                    <a16:creationId xmlns:a16="http://schemas.microsoft.com/office/drawing/2014/main" id="{45451F94-8D6E-4195-9F8C-4550BD4A5DB9}"/>
                  </a:ext>
                </a:extLst>
              </p:cNvPr>
              <p:cNvSpPr/>
              <p:nvPr/>
            </p:nvSpPr>
            <p:spPr>
              <a:xfrm>
                <a:off x="2310427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0334D6-81B3-454F-9C26-C651C6805043}"/>
                </a:ext>
              </a:extLst>
            </p:cNvPr>
            <p:cNvGrpSpPr/>
            <p:nvPr/>
          </p:nvGrpSpPr>
          <p:grpSpPr>
            <a:xfrm>
              <a:off x="971671" y="2674908"/>
              <a:ext cx="3478185" cy="2296138"/>
              <a:chOff x="982971" y="2652503"/>
              <a:chExt cx="3478185" cy="229613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A6EB0A-3A3F-4A78-82F2-34BA6034BC22}"/>
                  </a:ext>
                </a:extLst>
              </p:cNvPr>
              <p:cNvSpPr/>
              <p:nvPr/>
            </p:nvSpPr>
            <p:spPr>
              <a:xfrm>
                <a:off x="2209800" y="2971800"/>
                <a:ext cx="533400" cy="152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D03B38-FD84-49F5-A51E-F809AA208D1B}"/>
                  </a:ext>
                </a:extLst>
              </p:cNvPr>
              <p:cNvGrpSpPr/>
              <p:nvPr/>
            </p:nvGrpSpPr>
            <p:grpSpPr>
              <a:xfrm>
                <a:off x="1946188" y="3124200"/>
                <a:ext cx="1060624" cy="1378651"/>
                <a:chOff x="1975746" y="3138697"/>
                <a:chExt cx="1060624" cy="1378651"/>
              </a:xfrm>
            </p:grpSpPr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82138663-77F2-4B27-9EA3-3B995DED1562}"/>
                    </a:ext>
                  </a:extLst>
                </p:cNvPr>
                <p:cNvSpPr/>
                <p:nvPr/>
              </p:nvSpPr>
              <p:spPr>
                <a:xfrm rot="10800000">
                  <a:off x="2022581" y="3145748"/>
                  <a:ext cx="990600" cy="13716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Diagonal Stripe 21">
                  <a:extLst>
                    <a:ext uri="{FF2B5EF4-FFF2-40B4-BE49-F238E27FC236}">
                      <a16:creationId xmlns:a16="http://schemas.microsoft.com/office/drawing/2014/main" id="{F2DBE33B-6DF7-4C39-BE77-9B834AD9782A}"/>
                    </a:ext>
                  </a:extLst>
                </p:cNvPr>
                <p:cNvSpPr/>
                <p:nvPr/>
              </p:nvSpPr>
              <p:spPr>
                <a:xfrm>
                  <a:off x="2552700" y="3145748"/>
                  <a:ext cx="483670" cy="483672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Diagonal Stripe 22">
                  <a:extLst>
                    <a:ext uri="{FF2B5EF4-FFF2-40B4-BE49-F238E27FC236}">
                      <a16:creationId xmlns:a16="http://schemas.microsoft.com/office/drawing/2014/main" id="{78EC54D1-E074-4BFF-95EC-14DBDF738244}"/>
                    </a:ext>
                  </a:extLst>
                </p:cNvPr>
                <p:cNvSpPr/>
                <p:nvPr/>
              </p:nvSpPr>
              <p:spPr>
                <a:xfrm rot="5639964">
                  <a:off x="1964196" y="3150247"/>
                  <a:ext cx="454677" cy="431577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lowchart: Manual Operation 23">
                  <a:extLst>
                    <a:ext uri="{FF2B5EF4-FFF2-40B4-BE49-F238E27FC236}">
                      <a16:creationId xmlns:a16="http://schemas.microsoft.com/office/drawing/2014/main" id="{662829BB-A8AD-4A36-A961-EA5EF69A974C}"/>
                    </a:ext>
                  </a:extLst>
                </p:cNvPr>
                <p:cNvSpPr/>
                <p:nvPr/>
              </p:nvSpPr>
              <p:spPr>
                <a:xfrm>
                  <a:off x="2310427" y="3366036"/>
                  <a:ext cx="332145" cy="334044"/>
                </a:xfrm>
                <a:prstGeom prst="flowChartManualOperati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lowchart: Manual Operation 15">
                <a:extLst>
                  <a:ext uri="{FF2B5EF4-FFF2-40B4-BE49-F238E27FC236}">
                    <a16:creationId xmlns:a16="http://schemas.microsoft.com/office/drawing/2014/main" id="{E9D8B34E-30E9-463A-BF15-ACF705C597EB}"/>
                  </a:ext>
                </a:extLst>
              </p:cNvPr>
              <p:cNvSpPr/>
              <p:nvPr/>
            </p:nvSpPr>
            <p:spPr>
              <a:xfrm>
                <a:off x="1447800" y="3102393"/>
                <a:ext cx="533398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Manual Operation 16">
                <a:extLst>
                  <a:ext uri="{FF2B5EF4-FFF2-40B4-BE49-F238E27FC236}">
                    <a16:creationId xmlns:a16="http://schemas.microsoft.com/office/drawing/2014/main" id="{DB8B0112-B4FA-43DE-BF5D-AE163A8C3359}"/>
                  </a:ext>
                </a:extLst>
              </p:cNvPr>
              <p:cNvSpPr/>
              <p:nvPr/>
            </p:nvSpPr>
            <p:spPr>
              <a:xfrm>
                <a:off x="2992957" y="3109703"/>
                <a:ext cx="554183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L-Shape 17">
                <a:extLst>
                  <a:ext uri="{FF2B5EF4-FFF2-40B4-BE49-F238E27FC236}">
                    <a16:creationId xmlns:a16="http://schemas.microsoft.com/office/drawing/2014/main" id="{58714DE8-12DC-44D5-A60B-B7930143F265}"/>
                  </a:ext>
                </a:extLst>
              </p:cNvPr>
              <p:cNvSpPr/>
              <p:nvPr/>
            </p:nvSpPr>
            <p:spPr>
              <a:xfrm rot="16200000">
                <a:off x="3418793" y="2524540"/>
                <a:ext cx="914400" cy="1170326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155682-4CC2-4A0B-9D45-C2C162A98085}"/>
                  </a:ext>
                </a:extLst>
              </p:cNvPr>
              <p:cNvSpPr/>
              <p:nvPr/>
            </p:nvSpPr>
            <p:spPr>
              <a:xfrm>
                <a:off x="1600200" y="4840756"/>
                <a:ext cx="1836743" cy="10788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-Shape 19">
                <a:extLst>
                  <a:ext uri="{FF2B5EF4-FFF2-40B4-BE49-F238E27FC236}">
                    <a16:creationId xmlns:a16="http://schemas.microsoft.com/office/drawing/2014/main" id="{DD59B6C6-6BAA-457D-8044-5341169A759B}"/>
                  </a:ext>
                </a:extLst>
              </p:cNvPr>
              <p:cNvSpPr/>
              <p:nvPr/>
            </p:nvSpPr>
            <p:spPr>
              <a:xfrm rot="1060873">
                <a:off x="982971" y="3147386"/>
                <a:ext cx="827599" cy="1252313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527A57D1-929D-4284-89D8-9E1937ADF966}"/>
                </a:ext>
              </a:extLst>
            </p:cNvPr>
            <p:cNvSpPr/>
            <p:nvPr/>
          </p:nvSpPr>
          <p:spPr>
            <a:xfrm>
              <a:off x="3954597" y="1834674"/>
              <a:ext cx="693603" cy="868022"/>
            </a:xfrm>
            <a:custGeom>
              <a:avLst/>
              <a:gdLst>
                <a:gd name="connsiteX0" fmla="*/ 97857 w 693603"/>
                <a:gd name="connsiteY0" fmla="*/ 811544 h 868022"/>
                <a:gd name="connsiteX1" fmla="*/ 111712 w 693603"/>
                <a:gd name="connsiteY1" fmla="*/ 686853 h 868022"/>
                <a:gd name="connsiteX2" fmla="*/ 875 w 693603"/>
                <a:gd name="connsiteY2" fmla="*/ 451326 h 868022"/>
                <a:gd name="connsiteX3" fmla="*/ 180984 w 693603"/>
                <a:gd name="connsiteY3" fmla="*/ 437471 h 868022"/>
                <a:gd name="connsiteX4" fmla="*/ 277966 w 693603"/>
                <a:gd name="connsiteY4" fmla="*/ 257362 h 868022"/>
                <a:gd name="connsiteX5" fmla="*/ 388803 w 693603"/>
                <a:gd name="connsiteY5" fmla="*/ 7981 h 868022"/>
                <a:gd name="connsiteX6" fmla="*/ 610475 w 693603"/>
                <a:gd name="connsiteY6" fmla="*/ 91108 h 868022"/>
                <a:gd name="connsiteX7" fmla="*/ 693603 w 693603"/>
                <a:gd name="connsiteY7" fmla="*/ 382053 h 868022"/>
                <a:gd name="connsiteX8" fmla="*/ 610475 w 693603"/>
                <a:gd name="connsiteY8" fmla="*/ 631435 h 868022"/>
                <a:gd name="connsiteX9" fmla="*/ 471930 w 693603"/>
                <a:gd name="connsiteY9" fmla="*/ 825399 h 868022"/>
                <a:gd name="connsiteX10" fmla="*/ 485784 w 693603"/>
                <a:gd name="connsiteY10" fmla="*/ 853108 h 868022"/>
                <a:gd name="connsiteX11" fmla="*/ 84003 w 693603"/>
                <a:gd name="connsiteY11" fmla="*/ 866962 h 868022"/>
                <a:gd name="connsiteX12" fmla="*/ 97857 w 693603"/>
                <a:gd name="connsiteY12" fmla="*/ 811544 h 86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603" h="868022">
                  <a:moveTo>
                    <a:pt x="97857" y="811544"/>
                  </a:moveTo>
                  <a:cubicBezTo>
                    <a:pt x="102475" y="781526"/>
                    <a:pt x="127876" y="746889"/>
                    <a:pt x="111712" y="686853"/>
                  </a:cubicBezTo>
                  <a:cubicBezTo>
                    <a:pt x="95548" y="626817"/>
                    <a:pt x="-10670" y="492890"/>
                    <a:pt x="875" y="451326"/>
                  </a:cubicBezTo>
                  <a:cubicBezTo>
                    <a:pt x="12420" y="409762"/>
                    <a:pt x="134802" y="469798"/>
                    <a:pt x="180984" y="437471"/>
                  </a:cubicBezTo>
                  <a:cubicBezTo>
                    <a:pt x="227166" y="405144"/>
                    <a:pt x="243330" y="328944"/>
                    <a:pt x="277966" y="257362"/>
                  </a:cubicBezTo>
                  <a:cubicBezTo>
                    <a:pt x="312602" y="185780"/>
                    <a:pt x="333385" y="35690"/>
                    <a:pt x="388803" y="7981"/>
                  </a:cubicBezTo>
                  <a:cubicBezTo>
                    <a:pt x="444221" y="-19728"/>
                    <a:pt x="559675" y="28763"/>
                    <a:pt x="610475" y="91108"/>
                  </a:cubicBezTo>
                  <a:cubicBezTo>
                    <a:pt x="661275" y="153453"/>
                    <a:pt x="693603" y="291999"/>
                    <a:pt x="693603" y="382053"/>
                  </a:cubicBezTo>
                  <a:cubicBezTo>
                    <a:pt x="693603" y="472107"/>
                    <a:pt x="647421" y="557544"/>
                    <a:pt x="610475" y="631435"/>
                  </a:cubicBezTo>
                  <a:cubicBezTo>
                    <a:pt x="573530" y="705326"/>
                    <a:pt x="492712" y="788454"/>
                    <a:pt x="471930" y="825399"/>
                  </a:cubicBezTo>
                  <a:cubicBezTo>
                    <a:pt x="451148" y="862344"/>
                    <a:pt x="550439" y="846181"/>
                    <a:pt x="485784" y="853108"/>
                  </a:cubicBezTo>
                  <a:cubicBezTo>
                    <a:pt x="421129" y="860035"/>
                    <a:pt x="150966" y="871580"/>
                    <a:pt x="84003" y="866962"/>
                  </a:cubicBezTo>
                  <a:cubicBezTo>
                    <a:pt x="17040" y="862344"/>
                    <a:pt x="93239" y="841562"/>
                    <a:pt x="97857" y="81154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3C3DD9-3DE8-46DB-9E22-9902EEAE5135}"/>
              </a:ext>
            </a:extLst>
          </p:cNvPr>
          <p:cNvGrpSpPr/>
          <p:nvPr/>
        </p:nvGrpSpPr>
        <p:grpSpPr>
          <a:xfrm>
            <a:off x="890124" y="3556631"/>
            <a:ext cx="641859" cy="216748"/>
            <a:chOff x="4464303" y="2808364"/>
            <a:chExt cx="1116580" cy="5212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532775-F944-49D8-993B-C1E2CABC6804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B32732F-2842-42C8-8EDF-EFB2A76F72D0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7A27E2-248C-4E86-B48F-D2504621BE97}"/>
              </a:ext>
            </a:extLst>
          </p:cNvPr>
          <p:cNvGrpSpPr/>
          <p:nvPr/>
        </p:nvGrpSpPr>
        <p:grpSpPr>
          <a:xfrm>
            <a:off x="916253" y="3628765"/>
            <a:ext cx="596958" cy="77493"/>
            <a:chOff x="4464303" y="2808364"/>
            <a:chExt cx="1116580" cy="5212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DBB384-7D85-4374-8353-52C0BCB73BDD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E68A2182-3D21-482E-B5C8-637F1CCC2312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DF65F8-D99E-45DE-B3FA-8168A2EEF0C3}"/>
              </a:ext>
            </a:extLst>
          </p:cNvPr>
          <p:cNvGrpSpPr/>
          <p:nvPr/>
        </p:nvGrpSpPr>
        <p:grpSpPr>
          <a:xfrm>
            <a:off x="576962" y="3080637"/>
            <a:ext cx="1252230" cy="158429"/>
            <a:chOff x="4876800" y="2209800"/>
            <a:chExt cx="2019300" cy="727364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016B881-D005-4857-9249-0D238964B4F8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13ACE88-B953-44D3-AE0B-D72A8BA99821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D18E36B-8BC6-4455-B5CB-51C1E5825AE6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D89698-DFA3-4111-B0F9-2D8B33DFCDF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2D1FDEE-8F9E-42E3-90F3-D4E6825F92DF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D1412BD-D4B6-4D4B-8D18-F8B0A5909C91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0BB220B-97F0-4362-8AF8-83D245BB5648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F71BE05-CC92-42D8-98D0-A0880C2CF598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C28AA6-1F97-427F-83FE-CDBC4610F91C}"/>
              </a:ext>
            </a:extLst>
          </p:cNvPr>
          <p:cNvGrpSpPr/>
          <p:nvPr/>
        </p:nvGrpSpPr>
        <p:grpSpPr>
          <a:xfrm>
            <a:off x="552920" y="2977650"/>
            <a:ext cx="1300314" cy="405114"/>
            <a:chOff x="4876800" y="2209800"/>
            <a:chExt cx="2019300" cy="7273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11DB1-1C38-4B69-8C54-E7079DE4877F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A9BA243-EA26-413B-A837-A8BBEB0B139B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22F60C0-76DE-48B7-AE2E-2EDECB0FC381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DCD37DA-C170-40E1-8A30-B71BD7884C67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5EE9975-00E3-4AD0-86B8-450706D6C042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28790AD-4354-451D-804A-90632104018E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2A7BF30-11E4-4A90-92B8-D7DF65EAAD7F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4270739-60FD-4D2F-906A-A01A26582AA5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C1954-44EA-40C7-8BAD-DB34F7B66BB5}"/>
              </a:ext>
            </a:extLst>
          </p:cNvPr>
          <p:cNvSpPr/>
          <p:nvPr/>
        </p:nvSpPr>
        <p:spPr>
          <a:xfrm>
            <a:off x="2960370" y="0"/>
            <a:ext cx="923163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78E217B-83B2-4B55-A832-CDDE7D997B48}"/>
              </a:ext>
            </a:extLst>
          </p:cNvPr>
          <p:cNvSpPr/>
          <p:nvPr/>
        </p:nvSpPr>
        <p:spPr>
          <a:xfrm>
            <a:off x="3330223" y="245041"/>
            <a:ext cx="3657600" cy="86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4C94B6-266C-4450-967F-6C23F7576110}"/>
              </a:ext>
            </a:extLst>
          </p:cNvPr>
          <p:cNvSpPr txBox="1"/>
          <p:nvPr/>
        </p:nvSpPr>
        <p:spPr>
          <a:xfrm>
            <a:off x="3420533" y="324063"/>
            <a:ext cx="382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ขั้นตอนการย่อยตัวอย่าง</a:t>
            </a:r>
          </a:p>
        </p:txBody>
      </p:sp>
      <p:sp>
        <p:nvSpPr>
          <p:cNvPr id="61" name="Rounded Rectangle 58">
            <a:extLst>
              <a:ext uri="{FF2B5EF4-FFF2-40B4-BE49-F238E27FC236}">
                <a16:creationId xmlns:a16="http://schemas.microsoft.com/office/drawing/2014/main" id="{3F693672-9AAD-4DE2-A648-C2580E89225C}"/>
              </a:ext>
            </a:extLst>
          </p:cNvPr>
          <p:cNvSpPr/>
          <p:nvPr/>
        </p:nvSpPr>
        <p:spPr>
          <a:xfrm>
            <a:off x="3308983" y="1451438"/>
            <a:ext cx="8274754" cy="606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เลือกปริมาตรที่ต้องการใช้ ตามรายละเอียดในตาราง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2" name="Rounded Rectangle 58">
            <a:extLst>
              <a:ext uri="{FF2B5EF4-FFF2-40B4-BE49-F238E27FC236}">
                <a16:creationId xmlns:a16="http://schemas.microsoft.com/office/drawing/2014/main" id="{362C81F2-5BF5-4BAB-BB03-BB5464916F16}"/>
              </a:ext>
            </a:extLst>
          </p:cNvPr>
          <p:cNvSpPr/>
          <p:nvPr/>
        </p:nvSpPr>
        <p:spPr>
          <a:xfrm>
            <a:off x="3308982" y="2264110"/>
            <a:ext cx="8274755" cy="606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เปิดเครื่องเตาย่อยเตรียมสำหรับการย่อยสลายตัวอย่าง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3" name="Rounded Rectangle 58">
            <a:extLst>
              <a:ext uri="{FF2B5EF4-FFF2-40B4-BE49-F238E27FC236}">
                <a16:creationId xmlns:a16="http://schemas.microsoft.com/office/drawing/2014/main" id="{5BB8EB0F-D0B3-4D8C-B673-6B7E0C0F5CE3}"/>
              </a:ext>
            </a:extLst>
          </p:cNvPr>
          <p:cNvSpPr/>
          <p:nvPr/>
        </p:nvSpPr>
        <p:spPr>
          <a:xfrm>
            <a:off x="3340282" y="3104915"/>
            <a:ext cx="8243455" cy="606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ปิเปต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 และเติมน้ำกลั่นให้ครบ 50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mL </a:t>
            </a:r>
          </a:p>
        </p:txBody>
      </p:sp>
      <p:sp>
        <p:nvSpPr>
          <p:cNvPr id="64" name="Rounded Rectangle 58">
            <a:extLst>
              <a:ext uri="{FF2B5EF4-FFF2-40B4-BE49-F238E27FC236}">
                <a16:creationId xmlns:a16="http://schemas.microsoft.com/office/drawing/2014/main" id="{4A89B1E6-4773-41EC-AC3F-CC207D2B1FBA}"/>
              </a:ext>
            </a:extLst>
          </p:cNvPr>
          <p:cNvSpPr/>
          <p:nvPr/>
        </p:nvSpPr>
        <p:spPr>
          <a:xfrm>
            <a:off x="3330220" y="3945163"/>
            <a:ext cx="8288901" cy="9773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เติมสารละลายสำหรับการย่อย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(Digestion Solution) 10 mL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และใส่เม็ดแก้ว 4-5 เม็ด</a:t>
            </a:r>
          </a:p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เพื่อป้องกันการเดือดอย่างรุนแรง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5" name="Rounded Rectangle 58">
            <a:extLst>
              <a:ext uri="{FF2B5EF4-FFF2-40B4-BE49-F238E27FC236}">
                <a16:creationId xmlns:a16="http://schemas.microsoft.com/office/drawing/2014/main" id="{E32AE256-6845-4F57-A153-107FCCD3A83E}"/>
              </a:ext>
            </a:extLst>
          </p:cNvPr>
          <p:cNvSpPr/>
          <p:nvPr/>
        </p:nvSpPr>
        <p:spPr>
          <a:xfrm>
            <a:off x="3308982" y="5140115"/>
            <a:ext cx="8310139" cy="1024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นำไปย่อยที่เตาย่อย ที่อุณหภูมิ 375 - 385 </a:t>
            </a:r>
            <a:r>
              <a:rPr lang="en-US" sz="2800" baseline="300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เป็นเวลาประมาณ 30 นาที </a:t>
            </a:r>
          </a:p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จนสังเกตเห็นควันเกิดขึ้น หลังจากนั้นทิ้งให้เย็นที่อุณหภูมิห้อง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AA3C19E-A6E6-476A-9DC3-7A1F6A236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10" y="141202"/>
            <a:ext cx="1426325" cy="1017837"/>
          </a:xfrm>
          <a:prstGeom prst="rect">
            <a:avLst/>
          </a:prstGeom>
        </p:spPr>
      </p:pic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EBE13FFB-2AC7-4F00-935B-8B6895E4A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0542" y="6133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330"/>
    </mc:Choice>
    <mc:Fallback xmlns="">
      <p:transition spd="slow" advClick="0" advTm="4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5A90023-A0F6-46F1-B575-41CBCF432857}"/>
              </a:ext>
            </a:extLst>
          </p:cNvPr>
          <p:cNvGrpSpPr/>
          <p:nvPr/>
        </p:nvGrpSpPr>
        <p:grpSpPr>
          <a:xfrm flipV="1">
            <a:off x="922309" y="2795135"/>
            <a:ext cx="866025" cy="98633"/>
            <a:chOff x="4464303" y="2808364"/>
            <a:chExt cx="1116580" cy="5212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F0E4C0-D22D-461C-BF09-FACD547C181C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688A6DA1-9982-4D05-BC77-6641FE865534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D405C4-CBAB-4AA7-B11E-2CC85CD263A1}"/>
              </a:ext>
            </a:extLst>
          </p:cNvPr>
          <p:cNvGrpSpPr/>
          <p:nvPr/>
        </p:nvGrpSpPr>
        <p:grpSpPr>
          <a:xfrm>
            <a:off x="192281" y="1754810"/>
            <a:ext cx="2350509" cy="5069039"/>
            <a:chOff x="971671" y="290418"/>
            <a:chExt cx="3676529" cy="64014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5037FA-F542-4BA4-B601-A1CB40A5E89D}"/>
                </a:ext>
              </a:extLst>
            </p:cNvPr>
            <p:cNvSpPr/>
            <p:nvPr/>
          </p:nvSpPr>
          <p:spPr>
            <a:xfrm>
              <a:off x="1447800" y="1295400"/>
              <a:ext cx="2209800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965B5939-6FCD-4628-91FE-BC9429DD6131}"/>
                </a:ext>
              </a:extLst>
            </p:cNvPr>
            <p:cNvSpPr/>
            <p:nvPr/>
          </p:nvSpPr>
          <p:spPr>
            <a:xfrm>
              <a:off x="1187168" y="290418"/>
              <a:ext cx="2731064" cy="1931684"/>
            </a:xfrm>
            <a:custGeom>
              <a:avLst/>
              <a:gdLst>
                <a:gd name="connsiteX0" fmla="*/ 249955 w 2731064"/>
                <a:gd name="connsiteY0" fmla="*/ 1607655 h 1931684"/>
                <a:gd name="connsiteX1" fmla="*/ 277664 w 2731064"/>
                <a:gd name="connsiteY1" fmla="*/ 1870891 h 1931684"/>
                <a:gd name="connsiteX2" fmla="*/ 388500 w 2731064"/>
                <a:gd name="connsiteY2" fmla="*/ 1621509 h 1931684"/>
                <a:gd name="connsiteX3" fmla="*/ 928828 w 2731064"/>
                <a:gd name="connsiteY3" fmla="*/ 1358273 h 1931684"/>
                <a:gd name="connsiteX4" fmla="*/ 914973 w 2731064"/>
                <a:gd name="connsiteY4" fmla="*/ 1593800 h 1931684"/>
                <a:gd name="connsiteX5" fmla="*/ 1275191 w 2731064"/>
                <a:gd name="connsiteY5" fmla="*/ 1219727 h 1931684"/>
                <a:gd name="connsiteX6" fmla="*/ 1760100 w 2731064"/>
                <a:gd name="connsiteY6" fmla="*/ 1455255 h 1931684"/>
                <a:gd name="connsiteX7" fmla="*/ 2064900 w 2731064"/>
                <a:gd name="connsiteY7" fmla="*/ 1538382 h 1931684"/>
                <a:gd name="connsiteX8" fmla="*/ 2314282 w 2731064"/>
                <a:gd name="connsiteY8" fmla="*/ 1746200 h 1931684"/>
                <a:gd name="connsiteX9" fmla="*/ 2383555 w 2731064"/>
                <a:gd name="connsiteY9" fmla="*/ 1926309 h 1931684"/>
                <a:gd name="connsiteX10" fmla="*/ 2466682 w 2731064"/>
                <a:gd name="connsiteY10" fmla="*/ 1621509 h 1931684"/>
                <a:gd name="connsiteX11" fmla="*/ 2619082 w 2731064"/>
                <a:gd name="connsiteY11" fmla="*/ 1926309 h 1931684"/>
                <a:gd name="connsiteX12" fmla="*/ 2729919 w 2731064"/>
                <a:gd name="connsiteY12" fmla="*/ 1302855 h 1931684"/>
                <a:gd name="connsiteX13" fmla="*/ 2549810 w 2731064"/>
                <a:gd name="connsiteY13" fmla="*/ 748673 h 1931684"/>
                <a:gd name="connsiteX14" fmla="*/ 2092610 w 2731064"/>
                <a:gd name="connsiteY14" fmla="*/ 457727 h 1931684"/>
                <a:gd name="connsiteX15" fmla="*/ 1773955 w 2731064"/>
                <a:gd name="connsiteY15" fmla="*/ 457727 h 1931684"/>
                <a:gd name="connsiteX16" fmla="*/ 2023337 w 2731064"/>
                <a:gd name="connsiteY16" fmla="*/ 333037 h 1931684"/>
                <a:gd name="connsiteX17" fmla="*/ 1746246 w 2731064"/>
                <a:gd name="connsiteY17" fmla="*/ 305327 h 1931684"/>
                <a:gd name="connsiteX18" fmla="*/ 1510719 w 2731064"/>
                <a:gd name="connsiteY18" fmla="*/ 527 h 1931684"/>
                <a:gd name="connsiteX19" fmla="*/ 1607700 w 2731064"/>
                <a:gd name="connsiteY19" fmla="*/ 388455 h 1931684"/>
                <a:gd name="connsiteX20" fmla="*/ 1039664 w 2731064"/>
                <a:gd name="connsiteY20" fmla="*/ 333037 h 1931684"/>
                <a:gd name="connsiteX21" fmla="*/ 596319 w 2731064"/>
                <a:gd name="connsiteY21" fmla="*/ 430018 h 1931684"/>
                <a:gd name="connsiteX22" fmla="*/ 388500 w 2731064"/>
                <a:gd name="connsiteY22" fmla="*/ 554709 h 1931684"/>
                <a:gd name="connsiteX23" fmla="*/ 111410 w 2731064"/>
                <a:gd name="connsiteY23" fmla="*/ 859509 h 1931684"/>
                <a:gd name="connsiteX24" fmla="*/ 573 w 2731064"/>
                <a:gd name="connsiteY24" fmla="*/ 1219727 h 1931684"/>
                <a:gd name="connsiteX25" fmla="*/ 69846 w 2731064"/>
                <a:gd name="connsiteY25" fmla="*/ 1358273 h 1931684"/>
                <a:gd name="connsiteX26" fmla="*/ 111410 w 2731064"/>
                <a:gd name="connsiteY26" fmla="*/ 1302855 h 1931684"/>
                <a:gd name="connsiteX27" fmla="*/ 42137 w 2731064"/>
                <a:gd name="connsiteY27" fmla="*/ 1510673 h 1931684"/>
                <a:gd name="connsiteX28" fmla="*/ 208391 w 2731064"/>
                <a:gd name="connsiteY28" fmla="*/ 1510673 h 1931684"/>
                <a:gd name="connsiteX29" fmla="*/ 180682 w 2731064"/>
                <a:gd name="connsiteY29" fmla="*/ 1690782 h 1931684"/>
                <a:gd name="connsiteX30" fmla="*/ 305373 w 2731064"/>
                <a:gd name="connsiteY30" fmla="*/ 1621509 h 1931684"/>
                <a:gd name="connsiteX31" fmla="*/ 249955 w 2731064"/>
                <a:gd name="connsiteY31" fmla="*/ 1607655 h 19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1064" h="1931684">
                  <a:moveTo>
                    <a:pt x="249955" y="1607655"/>
                  </a:moveTo>
                  <a:cubicBezTo>
                    <a:pt x="245337" y="1649219"/>
                    <a:pt x="254573" y="1868582"/>
                    <a:pt x="277664" y="1870891"/>
                  </a:cubicBezTo>
                  <a:cubicBezTo>
                    <a:pt x="300755" y="1873200"/>
                    <a:pt x="279973" y="1706945"/>
                    <a:pt x="388500" y="1621509"/>
                  </a:cubicBezTo>
                  <a:cubicBezTo>
                    <a:pt x="497027" y="1536073"/>
                    <a:pt x="841083" y="1362891"/>
                    <a:pt x="928828" y="1358273"/>
                  </a:cubicBezTo>
                  <a:cubicBezTo>
                    <a:pt x="1016573" y="1353655"/>
                    <a:pt x="857246" y="1616891"/>
                    <a:pt x="914973" y="1593800"/>
                  </a:cubicBezTo>
                  <a:cubicBezTo>
                    <a:pt x="972700" y="1570709"/>
                    <a:pt x="1134337" y="1242818"/>
                    <a:pt x="1275191" y="1219727"/>
                  </a:cubicBezTo>
                  <a:cubicBezTo>
                    <a:pt x="1416045" y="1196636"/>
                    <a:pt x="1628482" y="1402146"/>
                    <a:pt x="1760100" y="1455255"/>
                  </a:cubicBezTo>
                  <a:cubicBezTo>
                    <a:pt x="1891718" y="1508364"/>
                    <a:pt x="1972537" y="1489891"/>
                    <a:pt x="2064900" y="1538382"/>
                  </a:cubicBezTo>
                  <a:cubicBezTo>
                    <a:pt x="2157263" y="1586873"/>
                    <a:pt x="2261173" y="1681546"/>
                    <a:pt x="2314282" y="1746200"/>
                  </a:cubicBezTo>
                  <a:cubicBezTo>
                    <a:pt x="2367391" y="1810855"/>
                    <a:pt x="2358155" y="1947091"/>
                    <a:pt x="2383555" y="1926309"/>
                  </a:cubicBezTo>
                  <a:cubicBezTo>
                    <a:pt x="2408955" y="1905527"/>
                    <a:pt x="2427428" y="1621509"/>
                    <a:pt x="2466682" y="1621509"/>
                  </a:cubicBezTo>
                  <a:cubicBezTo>
                    <a:pt x="2505936" y="1621509"/>
                    <a:pt x="2575209" y="1979418"/>
                    <a:pt x="2619082" y="1926309"/>
                  </a:cubicBezTo>
                  <a:cubicBezTo>
                    <a:pt x="2662955" y="1873200"/>
                    <a:pt x="2741464" y="1499128"/>
                    <a:pt x="2729919" y="1302855"/>
                  </a:cubicBezTo>
                  <a:cubicBezTo>
                    <a:pt x="2718374" y="1106582"/>
                    <a:pt x="2656028" y="889528"/>
                    <a:pt x="2549810" y="748673"/>
                  </a:cubicBezTo>
                  <a:cubicBezTo>
                    <a:pt x="2443592" y="607818"/>
                    <a:pt x="2221919" y="506218"/>
                    <a:pt x="2092610" y="457727"/>
                  </a:cubicBezTo>
                  <a:cubicBezTo>
                    <a:pt x="1963301" y="409236"/>
                    <a:pt x="1785501" y="478509"/>
                    <a:pt x="1773955" y="457727"/>
                  </a:cubicBezTo>
                  <a:cubicBezTo>
                    <a:pt x="1762410" y="436945"/>
                    <a:pt x="2027955" y="358437"/>
                    <a:pt x="2023337" y="333037"/>
                  </a:cubicBezTo>
                  <a:cubicBezTo>
                    <a:pt x="2018719" y="307637"/>
                    <a:pt x="1831682" y="360745"/>
                    <a:pt x="1746246" y="305327"/>
                  </a:cubicBezTo>
                  <a:cubicBezTo>
                    <a:pt x="1660810" y="249909"/>
                    <a:pt x="1533810" y="-13328"/>
                    <a:pt x="1510719" y="527"/>
                  </a:cubicBezTo>
                  <a:cubicBezTo>
                    <a:pt x="1487628" y="14382"/>
                    <a:pt x="1686209" y="333037"/>
                    <a:pt x="1607700" y="388455"/>
                  </a:cubicBezTo>
                  <a:cubicBezTo>
                    <a:pt x="1529191" y="443873"/>
                    <a:pt x="1208228" y="326110"/>
                    <a:pt x="1039664" y="333037"/>
                  </a:cubicBezTo>
                  <a:cubicBezTo>
                    <a:pt x="871101" y="339964"/>
                    <a:pt x="704846" y="393073"/>
                    <a:pt x="596319" y="430018"/>
                  </a:cubicBezTo>
                  <a:cubicBezTo>
                    <a:pt x="487792" y="466963"/>
                    <a:pt x="469318" y="483127"/>
                    <a:pt x="388500" y="554709"/>
                  </a:cubicBezTo>
                  <a:cubicBezTo>
                    <a:pt x="307682" y="626291"/>
                    <a:pt x="176064" y="748673"/>
                    <a:pt x="111410" y="859509"/>
                  </a:cubicBezTo>
                  <a:cubicBezTo>
                    <a:pt x="46756" y="970345"/>
                    <a:pt x="7500" y="1136600"/>
                    <a:pt x="573" y="1219727"/>
                  </a:cubicBezTo>
                  <a:cubicBezTo>
                    <a:pt x="-6354" y="1302854"/>
                    <a:pt x="51373" y="1344418"/>
                    <a:pt x="69846" y="1358273"/>
                  </a:cubicBezTo>
                  <a:cubicBezTo>
                    <a:pt x="88319" y="1372128"/>
                    <a:pt x="116028" y="1277455"/>
                    <a:pt x="111410" y="1302855"/>
                  </a:cubicBezTo>
                  <a:cubicBezTo>
                    <a:pt x="106792" y="1328255"/>
                    <a:pt x="25973" y="1476037"/>
                    <a:pt x="42137" y="1510673"/>
                  </a:cubicBezTo>
                  <a:cubicBezTo>
                    <a:pt x="58301" y="1545309"/>
                    <a:pt x="185300" y="1480655"/>
                    <a:pt x="208391" y="1510673"/>
                  </a:cubicBezTo>
                  <a:cubicBezTo>
                    <a:pt x="231482" y="1540691"/>
                    <a:pt x="164518" y="1672309"/>
                    <a:pt x="180682" y="1690782"/>
                  </a:cubicBezTo>
                  <a:cubicBezTo>
                    <a:pt x="196846" y="1709255"/>
                    <a:pt x="291518" y="1628436"/>
                    <a:pt x="305373" y="1621509"/>
                  </a:cubicBezTo>
                  <a:cubicBezTo>
                    <a:pt x="319228" y="1614582"/>
                    <a:pt x="254573" y="1566091"/>
                    <a:pt x="249955" y="1607655"/>
                  </a:cubicBezTo>
                  <a:close/>
                </a:path>
              </a:pathLst>
            </a:custGeom>
            <a:solidFill>
              <a:srgbClr val="AE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18A71C-5703-464D-8A7D-6B83A1472E0C}"/>
                </a:ext>
              </a:extLst>
            </p:cNvPr>
            <p:cNvGrpSpPr/>
            <p:nvPr/>
          </p:nvGrpSpPr>
          <p:grpSpPr>
            <a:xfrm>
              <a:off x="1600199" y="4948641"/>
              <a:ext cx="1836743" cy="1743182"/>
              <a:chOff x="1524000" y="4855252"/>
              <a:chExt cx="1572854" cy="1743182"/>
            </a:xfrm>
            <a:solidFill>
              <a:srgbClr val="CC3300"/>
            </a:solidFill>
          </p:grpSpPr>
          <p:sp>
            <p:nvSpPr>
              <p:cNvPr id="25" name="Flowchart: Manual Operation 24">
                <a:extLst>
                  <a:ext uri="{FF2B5EF4-FFF2-40B4-BE49-F238E27FC236}">
                    <a16:creationId xmlns:a16="http://schemas.microsoft.com/office/drawing/2014/main" id="{B5C7ADD9-8195-459A-BC5B-14D630A2E4D3}"/>
                  </a:ext>
                </a:extLst>
              </p:cNvPr>
              <p:cNvSpPr/>
              <p:nvPr/>
            </p:nvSpPr>
            <p:spPr>
              <a:xfrm>
                <a:off x="1524000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Manual Operation 25">
                <a:extLst>
                  <a:ext uri="{FF2B5EF4-FFF2-40B4-BE49-F238E27FC236}">
                    <a16:creationId xmlns:a16="http://schemas.microsoft.com/office/drawing/2014/main" id="{45451F94-8D6E-4195-9F8C-4550BD4A5DB9}"/>
                  </a:ext>
                </a:extLst>
              </p:cNvPr>
              <p:cNvSpPr/>
              <p:nvPr/>
            </p:nvSpPr>
            <p:spPr>
              <a:xfrm>
                <a:off x="2310427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0334D6-81B3-454F-9C26-C651C6805043}"/>
                </a:ext>
              </a:extLst>
            </p:cNvPr>
            <p:cNvGrpSpPr/>
            <p:nvPr/>
          </p:nvGrpSpPr>
          <p:grpSpPr>
            <a:xfrm>
              <a:off x="971671" y="2674908"/>
              <a:ext cx="3478185" cy="2296138"/>
              <a:chOff x="982971" y="2652503"/>
              <a:chExt cx="3478185" cy="229613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A6EB0A-3A3F-4A78-82F2-34BA6034BC22}"/>
                  </a:ext>
                </a:extLst>
              </p:cNvPr>
              <p:cNvSpPr/>
              <p:nvPr/>
            </p:nvSpPr>
            <p:spPr>
              <a:xfrm>
                <a:off x="2209800" y="2971800"/>
                <a:ext cx="533400" cy="152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D03B38-FD84-49F5-A51E-F809AA208D1B}"/>
                  </a:ext>
                </a:extLst>
              </p:cNvPr>
              <p:cNvGrpSpPr/>
              <p:nvPr/>
            </p:nvGrpSpPr>
            <p:grpSpPr>
              <a:xfrm>
                <a:off x="1946188" y="3124200"/>
                <a:ext cx="1060624" cy="1378651"/>
                <a:chOff x="1975746" y="3138697"/>
                <a:chExt cx="1060624" cy="1378651"/>
              </a:xfrm>
            </p:grpSpPr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82138663-77F2-4B27-9EA3-3B995DED1562}"/>
                    </a:ext>
                  </a:extLst>
                </p:cNvPr>
                <p:cNvSpPr/>
                <p:nvPr/>
              </p:nvSpPr>
              <p:spPr>
                <a:xfrm rot="10800000">
                  <a:off x="2022581" y="3145748"/>
                  <a:ext cx="990600" cy="13716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Diagonal Stripe 21">
                  <a:extLst>
                    <a:ext uri="{FF2B5EF4-FFF2-40B4-BE49-F238E27FC236}">
                      <a16:creationId xmlns:a16="http://schemas.microsoft.com/office/drawing/2014/main" id="{F2DBE33B-6DF7-4C39-BE77-9B834AD9782A}"/>
                    </a:ext>
                  </a:extLst>
                </p:cNvPr>
                <p:cNvSpPr/>
                <p:nvPr/>
              </p:nvSpPr>
              <p:spPr>
                <a:xfrm>
                  <a:off x="2552700" y="3145748"/>
                  <a:ext cx="483670" cy="483672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Diagonal Stripe 22">
                  <a:extLst>
                    <a:ext uri="{FF2B5EF4-FFF2-40B4-BE49-F238E27FC236}">
                      <a16:creationId xmlns:a16="http://schemas.microsoft.com/office/drawing/2014/main" id="{78EC54D1-E074-4BFF-95EC-14DBDF738244}"/>
                    </a:ext>
                  </a:extLst>
                </p:cNvPr>
                <p:cNvSpPr/>
                <p:nvPr/>
              </p:nvSpPr>
              <p:spPr>
                <a:xfrm rot="5639964">
                  <a:off x="1964196" y="3150247"/>
                  <a:ext cx="454677" cy="431577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lowchart: Manual Operation 23">
                  <a:extLst>
                    <a:ext uri="{FF2B5EF4-FFF2-40B4-BE49-F238E27FC236}">
                      <a16:creationId xmlns:a16="http://schemas.microsoft.com/office/drawing/2014/main" id="{662829BB-A8AD-4A36-A961-EA5EF69A974C}"/>
                    </a:ext>
                  </a:extLst>
                </p:cNvPr>
                <p:cNvSpPr/>
                <p:nvPr/>
              </p:nvSpPr>
              <p:spPr>
                <a:xfrm>
                  <a:off x="2310427" y="3366036"/>
                  <a:ext cx="332145" cy="334044"/>
                </a:xfrm>
                <a:prstGeom prst="flowChartManualOperati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lowchart: Manual Operation 15">
                <a:extLst>
                  <a:ext uri="{FF2B5EF4-FFF2-40B4-BE49-F238E27FC236}">
                    <a16:creationId xmlns:a16="http://schemas.microsoft.com/office/drawing/2014/main" id="{E9D8B34E-30E9-463A-BF15-ACF705C597EB}"/>
                  </a:ext>
                </a:extLst>
              </p:cNvPr>
              <p:cNvSpPr/>
              <p:nvPr/>
            </p:nvSpPr>
            <p:spPr>
              <a:xfrm>
                <a:off x="1447800" y="3102393"/>
                <a:ext cx="533398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Manual Operation 16">
                <a:extLst>
                  <a:ext uri="{FF2B5EF4-FFF2-40B4-BE49-F238E27FC236}">
                    <a16:creationId xmlns:a16="http://schemas.microsoft.com/office/drawing/2014/main" id="{DB8B0112-B4FA-43DE-BF5D-AE163A8C3359}"/>
                  </a:ext>
                </a:extLst>
              </p:cNvPr>
              <p:cNvSpPr/>
              <p:nvPr/>
            </p:nvSpPr>
            <p:spPr>
              <a:xfrm>
                <a:off x="2992957" y="3109703"/>
                <a:ext cx="554183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L-Shape 17">
                <a:extLst>
                  <a:ext uri="{FF2B5EF4-FFF2-40B4-BE49-F238E27FC236}">
                    <a16:creationId xmlns:a16="http://schemas.microsoft.com/office/drawing/2014/main" id="{58714DE8-12DC-44D5-A60B-B7930143F265}"/>
                  </a:ext>
                </a:extLst>
              </p:cNvPr>
              <p:cNvSpPr/>
              <p:nvPr/>
            </p:nvSpPr>
            <p:spPr>
              <a:xfrm rot="16200000">
                <a:off x="3418793" y="2524540"/>
                <a:ext cx="914400" cy="1170326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155682-4CC2-4A0B-9D45-C2C162A98085}"/>
                  </a:ext>
                </a:extLst>
              </p:cNvPr>
              <p:cNvSpPr/>
              <p:nvPr/>
            </p:nvSpPr>
            <p:spPr>
              <a:xfrm>
                <a:off x="1600200" y="4840756"/>
                <a:ext cx="1836743" cy="10788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-Shape 19">
                <a:extLst>
                  <a:ext uri="{FF2B5EF4-FFF2-40B4-BE49-F238E27FC236}">
                    <a16:creationId xmlns:a16="http://schemas.microsoft.com/office/drawing/2014/main" id="{DD59B6C6-6BAA-457D-8044-5341169A759B}"/>
                  </a:ext>
                </a:extLst>
              </p:cNvPr>
              <p:cNvSpPr/>
              <p:nvPr/>
            </p:nvSpPr>
            <p:spPr>
              <a:xfrm rot="1060873">
                <a:off x="982971" y="3147386"/>
                <a:ext cx="827599" cy="1252313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527A57D1-929D-4284-89D8-9E1937ADF966}"/>
                </a:ext>
              </a:extLst>
            </p:cNvPr>
            <p:cNvSpPr/>
            <p:nvPr/>
          </p:nvSpPr>
          <p:spPr>
            <a:xfrm>
              <a:off x="3954597" y="1834674"/>
              <a:ext cx="693603" cy="868022"/>
            </a:xfrm>
            <a:custGeom>
              <a:avLst/>
              <a:gdLst>
                <a:gd name="connsiteX0" fmla="*/ 97857 w 693603"/>
                <a:gd name="connsiteY0" fmla="*/ 811544 h 868022"/>
                <a:gd name="connsiteX1" fmla="*/ 111712 w 693603"/>
                <a:gd name="connsiteY1" fmla="*/ 686853 h 868022"/>
                <a:gd name="connsiteX2" fmla="*/ 875 w 693603"/>
                <a:gd name="connsiteY2" fmla="*/ 451326 h 868022"/>
                <a:gd name="connsiteX3" fmla="*/ 180984 w 693603"/>
                <a:gd name="connsiteY3" fmla="*/ 437471 h 868022"/>
                <a:gd name="connsiteX4" fmla="*/ 277966 w 693603"/>
                <a:gd name="connsiteY4" fmla="*/ 257362 h 868022"/>
                <a:gd name="connsiteX5" fmla="*/ 388803 w 693603"/>
                <a:gd name="connsiteY5" fmla="*/ 7981 h 868022"/>
                <a:gd name="connsiteX6" fmla="*/ 610475 w 693603"/>
                <a:gd name="connsiteY6" fmla="*/ 91108 h 868022"/>
                <a:gd name="connsiteX7" fmla="*/ 693603 w 693603"/>
                <a:gd name="connsiteY7" fmla="*/ 382053 h 868022"/>
                <a:gd name="connsiteX8" fmla="*/ 610475 w 693603"/>
                <a:gd name="connsiteY8" fmla="*/ 631435 h 868022"/>
                <a:gd name="connsiteX9" fmla="*/ 471930 w 693603"/>
                <a:gd name="connsiteY9" fmla="*/ 825399 h 868022"/>
                <a:gd name="connsiteX10" fmla="*/ 485784 w 693603"/>
                <a:gd name="connsiteY10" fmla="*/ 853108 h 868022"/>
                <a:gd name="connsiteX11" fmla="*/ 84003 w 693603"/>
                <a:gd name="connsiteY11" fmla="*/ 866962 h 868022"/>
                <a:gd name="connsiteX12" fmla="*/ 97857 w 693603"/>
                <a:gd name="connsiteY12" fmla="*/ 811544 h 86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603" h="868022">
                  <a:moveTo>
                    <a:pt x="97857" y="811544"/>
                  </a:moveTo>
                  <a:cubicBezTo>
                    <a:pt x="102475" y="781526"/>
                    <a:pt x="127876" y="746889"/>
                    <a:pt x="111712" y="686853"/>
                  </a:cubicBezTo>
                  <a:cubicBezTo>
                    <a:pt x="95548" y="626817"/>
                    <a:pt x="-10670" y="492890"/>
                    <a:pt x="875" y="451326"/>
                  </a:cubicBezTo>
                  <a:cubicBezTo>
                    <a:pt x="12420" y="409762"/>
                    <a:pt x="134802" y="469798"/>
                    <a:pt x="180984" y="437471"/>
                  </a:cubicBezTo>
                  <a:cubicBezTo>
                    <a:pt x="227166" y="405144"/>
                    <a:pt x="243330" y="328944"/>
                    <a:pt x="277966" y="257362"/>
                  </a:cubicBezTo>
                  <a:cubicBezTo>
                    <a:pt x="312602" y="185780"/>
                    <a:pt x="333385" y="35690"/>
                    <a:pt x="388803" y="7981"/>
                  </a:cubicBezTo>
                  <a:cubicBezTo>
                    <a:pt x="444221" y="-19728"/>
                    <a:pt x="559675" y="28763"/>
                    <a:pt x="610475" y="91108"/>
                  </a:cubicBezTo>
                  <a:cubicBezTo>
                    <a:pt x="661275" y="153453"/>
                    <a:pt x="693603" y="291999"/>
                    <a:pt x="693603" y="382053"/>
                  </a:cubicBezTo>
                  <a:cubicBezTo>
                    <a:pt x="693603" y="472107"/>
                    <a:pt x="647421" y="557544"/>
                    <a:pt x="610475" y="631435"/>
                  </a:cubicBezTo>
                  <a:cubicBezTo>
                    <a:pt x="573530" y="705326"/>
                    <a:pt x="492712" y="788454"/>
                    <a:pt x="471930" y="825399"/>
                  </a:cubicBezTo>
                  <a:cubicBezTo>
                    <a:pt x="451148" y="862344"/>
                    <a:pt x="550439" y="846181"/>
                    <a:pt x="485784" y="853108"/>
                  </a:cubicBezTo>
                  <a:cubicBezTo>
                    <a:pt x="421129" y="860035"/>
                    <a:pt x="150966" y="871580"/>
                    <a:pt x="84003" y="866962"/>
                  </a:cubicBezTo>
                  <a:cubicBezTo>
                    <a:pt x="17040" y="862344"/>
                    <a:pt x="93239" y="841562"/>
                    <a:pt x="97857" y="81154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3C3DD9-3DE8-46DB-9E22-9902EEAE5135}"/>
              </a:ext>
            </a:extLst>
          </p:cNvPr>
          <p:cNvGrpSpPr/>
          <p:nvPr/>
        </p:nvGrpSpPr>
        <p:grpSpPr>
          <a:xfrm>
            <a:off x="890124" y="3556631"/>
            <a:ext cx="641859" cy="216748"/>
            <a:chOff x="4464303" y="2808364"/>
            <a:chExt cx="1116580" cy="5212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532775-F944-49D8-993B-C1E2CABC6804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B32732F-2842-42C8-8EDF-EFB2A76F72D0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7A27E2-248C-4E86-B48F-D2504621BE97}"/>
              </a:ext>
            </a:extLst>
          </p:cNvPr>
          <p:cNvGrpSpPr/>
          <p:nvPr/>
        </p:nvGrpSpPr>
        <p:grpSpPr>
          <a:xfrm>
            <a:off x="916253" y="3628765"/>
            <a:ext cx="596958" cy="77493"/>
            <a:chOff x="4464303" y="2808364"/>
            <a:chExt cx="1116580" cy="5212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DBB384-7D85-4374-8353-52C0BCB73BDD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E68A2182-3D21-482E-B5C8-637F1CCC2312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DF65F8-D99E-45DE-B3FA-8168A2EEF0C3}"/>
              </a:ext>
            </a:extLst>
          </p:cNvPr>
          <p:cNvGrpSpPr/>
          <p:nvPr/>
        </p:nvGrpSpPr>
        <p:grpSpPr>
          <a:xfrm>
            <a:off x="576962" y="3080637"/>
            <a:ext cx="1252230" cy="158429"/>
            <a:chOff x="4876800" y="2209800"/>
            <a:chExt cx="2019300" cy="727364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016B881-D005-4857-9249-0D238964B4F8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13ACE88-B953-44D3-AE0B-D72A8BA99821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D18E36B-8BC6-4455-B5CB-51C1E5825AE6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D89698-DFA3-4111-B0F9-2D8B33DFCDF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2D1FDEE-8F9E-42E3-90F3-D4E6825F92DF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D1412BD-D4B6-4D4B-8D18-F8B0A5909C91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0BB220B-97F0-4362-8AF8-83D245BB5648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F71BE05-CC92-42D8-98D0-A0880C2CF598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C28AA6-1F97-427F-83FE-CDBC4610F91C}"/>
              </a:ext>
            </a:extLst>
          </p:cNvPr>
          <p:cNvGrpSpPr/>
          <p:nvPr/>
        </p:nvGrpSpPr>
        <p:grpSpPr>
          <a:xfrm>
            <a:off x="552920" y="2977650"/>
            <a:ext cx="1300314" cy="405114"/>
            <a:chOff x="4876800" y="2209800"/>
            <a:chExt cx="2019300" cy="7273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11DB1-1C38-4B69-8C54-E7079DE4877F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A9BA243-EA26-413B-A837-A8BBEB0B139B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22F60C0-76DE-48B7-AE2E-2EDECB0FC381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DCD37DA-C170-40E1-8A30-B71BD7884C67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5EE9975-00E3-4AD0-86B8-450706D6C042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28790AD-4354-451D-804A-90632104018E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2A7BF30-11E4-4A90-92B8-D7DF65EAAD7F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4270739-60FD-4D2F-906A-A01A26582AA5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C1954-44EA-40C7-8BAD-DB34F7B66BB5}"/>
              </a:ext>
            </a:extLst>
          </p:cNvPr>
          <p:cNvSpPr/>
          <p:nvPr/>
        </p:nvSpPr>
        <p:spPr>
          <a:xfrm>
            <a:off x="2951342" y="0"/>
            <a:ext cx="923163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78E217B-83B2-4B55-A832-CDDE7D997B48}"/>
              </a:ext>
            </a:extLst>
          </p:cNvPr>
          <p:cNvSpPr/>
          <p:nvPr/>
        </p:nvSpPr>
        <p:spPr>
          <a:xfrm>
            <a:off x="3330223" y="245041"/>
            <a:ext cx="3657600" cy="86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4C94B6-266C-4450-967F-6C23F7576110}"/>
              </a:ext>
            </a:extLst>
          </p:cNvPr>
          <p:cNvSpPr txBox="1"/>
          <p:nvPr/>
        </p:nvSpPr>
        <p:spPr>
          <a:xfrm>
            <a:off x="3420533" y="324063"/>
            <a:ext cx="408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ขั้นตอนการกลั่นตัวอย่าง</a:t>
            </a:r>
          </a:p>
        </p:txBody>
      </p:sp>
      <p:sp>
        <p:nvSpPr>
          <p:cNvPr id="61" name="Rounded Rectangle 58">
            <a:extLst>
              <a:ext uri="{FF2B5EF4-FFF2-40B4-BE49-F238E27FC236}">
                <a16:creationId xmlns:a16="http://schemas.microsoft.com/office/drawing/2014/main" id="{3F693672-9AAD-4DE2-A648-C2580E89225C}"/>
              </a:ext>
            </a:extLst>
          </p:cNvPr>
          <p:cNvSpPr/>
          <p:nvPr/>
        </p:nvSpPr>
        <p:spPr>
          <a:xfrm>
            <a:off x="3308982" y="1451438"/>
            <a:ext cx="8274755" cy="9773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เติมน้ำกลั่นปริมาตร 50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mL +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เติมสารละลายโซเดียมไฮดรอกไซด์ – โซเดียม</a:t>
            </a:r>
            <a:r>
              <a:rPr lang="th-TH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ไธ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โอ                                                  ซัลเฟต 10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mL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ในตัวอย่างที่ผ่านการย่อย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3" name="Rounded Rectangle 58">
            <a:extLst>
              <a:ext uri="{FF2B5EF4-FFF2-40B4-BE49-F238E27FC236}">
                <a16:creationId xmlns:a16="http://schemas.microsoft.com/office/drawing/2014/main" id="{5BB8EB0F-D0B3-4D8C-B673-6B7E0C0F5CE3}"/>
              </a:ext>
            </a:extLst>
          </p:cNvPr>
          <p:cNvSpPr/>
          <p:nvPr/>
        </p:nvSpPr>
        <p:spPr>
          <a:xfrm>
            <a:off x="3330221" y="2622506"/>
            <a:ext cx="8274756" cy="1006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เติมสารละลายอิน</a:t>
            </a:r>
            <a:r>
              <a:rPr lang="th-TH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ดิเคเต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อร</a:t>
            </a:r>
            <a:r>
              <a:rPr lang="th-TH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์ผ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 ปริมาตร 10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mL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ในขวดรูปชมพู่ 125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mL </a:t>
            </a:r>
            <a:endParaRPr lang="th-TH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จากนั้นนำไปเข้าเครื่องกลั่นไนโตรเจน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4" name="Rounded Rectangle 58">
            <a:extLst>
              <a:ext uri="{FF2B5EF4-FFF2-40B4-BE49-F238E27FC236}">
                <a16:creationId xmlns:a16="http://schemas.microsoft.com/office/drawing/2014/main" id="{4A89B1E6-4773-41EC-AC3F-CC207D2B1FBA}"/>
              </a:ext>
            </a:extLst>
          </p:cNvPr>
          <p:cNvSpPr/>
          <p:nvPr/>
        </p:nvSpPr>
        <p:spPr>
          <a:xfrm>
            <a:off x="3330221" y="3822516"/>
            <a:ext cx="8274757" cy="6067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เมื่อกลั่นตัวอย่างด้วยเครื่องกลั่น สารละลายอิน</a:t>
            </a:r>
            <a:r>
              <a:rPr lang="th-TH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ดิเคเต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อร</a:t>
            </a:r>
            <a:r>
              <a:rPr lang="th-TH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์ผ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สมจะเปลี่ยนเป็นสีเขียว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5" name="Rounded Rectangle 58">
            <a:extLst>
              <a:ext uri="{FF2B5EF4-FFF2-40B4-BE49-F238E27FC236}">
                <a16:creationId xmlns:a16="http://schemas.microsoft.com/office/drawing/2014/main" id="{E32AE256-6845-4F57-A153-107FCCD3A83E}"/>
              </a:ext>
            </a:extLst>
          </p:cNvPr>
          <p:cNvSpPr/>
          <p:nvPr/>
        </p:nvSpPr>
        <p:spPr>
          <a:xfrm>
            <a:off x="3308982" y="4619572"/>
            <a:ext cx="8288901" cy="9773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นำไปไทเทรตด้วยสารละลายกรดซัลฟิวริก 0.02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จนถึงจุดยุติ </a:t>
            </a:r>
          </a:p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(เปลี่ยนจากสีเขียวเป็นสีม่วงอ่อน)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7BCAD35-F62D-45EF-BC25-DFABE6E22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10" y="141202"/>
            <a:ext cx="1426325" cy="1017837"/>
          </a:xfrm>
          <a:prstGeom prst="rect">
            <a:avLst/>
          </a:prstGeom>
        </p:spPr>
      </p:pic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id="{3198CDE9-D4A0-4F11-A672-BE67094D8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0742" y="6011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120"/>
    </mc:Choice>
    <mc:Fallback xmlns="">
      <p:transition spd="slow" advClick="0" advTm="4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" grpId="0" animBg="1"/>
      <p:bldP spid="57" grpId="0"/>
      <p:bldP spid="61" grpId="0" animBg="1"/>
      <p:bldP spid="6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06082" y="410808"/>
            <a:ext cx="2822701" cy="8875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000" y="531831"/>
            <a:ext cx="238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การคำนวณ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278" y="1769495"/>
            <a:ext cx="3115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สูตรที</a:t>
            </a:r>
            <a:r>
              <a:rPr lang="th-TH" sz="4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เค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เอ็น (มิลลิกรัมต่อลิตร) 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54B01-22FC-4DE6-96A2-797C6DD708EC}"/>
              </a:ext>
            </a:extLst>
          </p:cNvPr>
          <p:cNvSpPr txBox="1"/>
          <p:nvPr/>
        </p:nvSpPr>
        <p:spPr>
          <a:xfrm>
            <a:off x="5258926" y="1817509"/>
            <a:ext cx="575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(A - B) x N x 14 x 1,000</a:t>
            </a: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C09CB0-9520-4C0B-8D17-5B8604E143A8}"/>
              </a:ext>
            </a:extLst>
          </p:cNvPr>
          <p:cNvCxnSpPr>
            <a:cxnSpLocks/>
          </p:cNvCxnSpPr>
          <p:nvPr/>
        </p:nvCxnSpPr>
        <p:spPr>
          <a:xfrm>
            <a:off x="5258926" y="2439294"/>
            <a:ext cx="423503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4739559-E22E-4EEF-85CB-72EEC9DCAA03}"/>
              </a:ext>
            </a:extLst>
          </p:cNvPr>
          <p:cNvSpPr txBox="1"/>
          <p:nvPr/>
        </p:nvSpPr>
        <p:spPr>
          <a:xfrm>
            <a:off x="5258926" y="2431083"/>
            <a:ext cx="438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ปริมาตรตัวอย่าง (มิลลิลิตร)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8D417-D055-4AA4-A66F-E8057BD75F6B}"/>
              </a:ext>
            </a:extLst>
          </p:cNvPr>
          <p:cNvSpPr txBox="1"/>
          <p:nvPr/>
        </p:nvSpPr>
        <p:spPr>
          <a:xfrm>
            <a:off x="4583288" y="2054574"/>
            <a:ext cx="575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=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74885-50AF-484D-B152-59D142739A5E}"/>
              </a:ext>
            </a:extLst>
          </p:cNvPr>
          <p:cNvSpPr txBox="1"/>
          <p:nvPr/>
        </p:nvSpPr>
        <p:spPr>
          <a:xfrm>
            <a:off x="906082" y="3722514"/>
            <a:ext cx="10665029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A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ปริมาตรของสารละลายมาตรฐานกรดซัลฟิวริกที่ใช้ไทเทรตกับตัวอย่างน้ำ (มิลลิลิตร)</a:t>
            </a:r>
          </a:p>
          <a:p>
            <a:endParaRPr lang="th-TH" sz="1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B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ปริมาตรของสารละลายมาตรฐานกรดซัลฟิวริกที่ใช้ไทเทรตกับ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Blank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(มิลลิลิตร)</a:t>
            </a:r>
          </a:p>
          <a:p>
            <a:endParaRPr lang="th-TH" sz="1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N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ความเข้มข้นของสารละลายมาตรฐานกรดซัลฟิวริกที่ใช้ไทเทรต (นอร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์มัล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/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N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00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0163" y="261288"/>
            <a:ext cx="11582400" cy="6331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" action="ppaction://macro?name=SlideLayout14.Start"/>
          </p:cNvPr>
          <p:cNvSpPr/>
          <p:nvPr/>
        </p:nvSpPr>
        <p:spPr>
          <a:xfrm>
            <a:off x="6507999" y="3250779"/>
            <a:ext cx="19812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6BA661-2EA7-4B25-BA59-B68D54F3E54B}"/>
              </a:ext>
            </a:extLst>
          </p:cNvPr>
          <p:cNvSpPr txBox="1">
            <a:spLocks/>
          </p:cNvSpPr>
          <p:nvPr/>
        </p:nvSpPr>
        <p:spPr>
          <a:xfrm>
            <a:off x="3205670" y="3375293"/>
            <a:ext cx="2443348" cy="779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3600" b="1" dirty="0"/>
              <a:t>ปุ่มเริ่มทดสอบ</a:t>
            </a:r>
            <a:endParaRPr lang="en-US" sz="3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A65E0EA-B56C-4112-AC50-A0A928CF347D}"/>
              </a:ext>
            </a:extLst>
          </p:cNvPr>
          <p:cNvSpPr/>
          <p:nvPr/>
        </p:nvSpPr>
        <p:spPr>
          <a:xfrm>
            <a:off x="5770740" y="3486481"/>
            <a:ext cx="546265" cy="3325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6BA306-62C5-472E-A06A-4DECF13577F0}"/>
              </a:ext>
            </a:extLst>
          </p:cNvPr>
          <p:cNvSpPr/>
          <p:nvPr/>
        </p:nvSpPr>
        <p:spPr>
          <a:xfrm>
            <a:off x="4363036" y="712918"/>
            <a:ext cx="2897580" cy="10641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5CBC6A-9A24-494C-B002-EA9CBB2B9C87}"/>
              </a:ext>
            </a:extLst>
          </p:cNvPr>
          <p:cNvSpPr txBox="1">
            <a:spLocks/>
          </p:cNvSpPr>
          <p:nvPr/>
        </p:nvSpPr>
        <p:spPr>
          <a:xfrm>
            <a:off x="4555019" y="582597"/>
            <a:ext cx="2632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แบบทดสอบ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F3DD6-B877-49F8-A67D-761A5F65FE05}"/>
              </a:ext>
            </a:extLst>
          </p:cNvPr>
          <p:cNvSpPr txBox="1"/>
          <p:nvPr/>
        </p:nvSpPr>
        <p:spPr>
          <a:xfrm>
            <a:off x="3586348" y="2228671"/>
            <a:ext cx="491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คลิกภายในวงกลมหน้าข้อที่ถูกต้อง</a:t>
            </a:r>
          </a:p>
          <a:p>
            <a:endParaRPr lang="th-TH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DEFE1-A556-40E2-9C05-47312166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02" y="4391878"/>
            <a:ext cx="4028642" cy="23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1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hlinkClick r:id="" action="ppaction://macro?name=SlideLayout14.Correct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hlinkClick r:id="" action="ppaction://macro?name=SlideLayout14.Wrong"/>
          </p:cNvPr>
          <p:cNvSpPr/>
          <p:nvPr/>
        </p:nvSpPr>
        <p:spPr>
          <a:xfrm>
            <a:off x="1409700" y="409337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5C21E9-4118-4C90-877E-BF0AA5D93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4C9BCE45-BF55-4D62-B163-12373555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1. น้ำเสีย คืออะไร</a:t>
            </a:r>
            <a:endParaRPr lang="en-US" sz="3600" dirty="0"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DE08CF-0A5D-4DF5-B1BD-296B876C8F47}"/>
              </a:ext>
            </a:extLst>
          </p:cNvPr>
          <p:cNvSpPr txBox="1"/>
          <p:nvPr/>
        </p:nvSpPr>
        <p:spPr>
          <a:xfrm>
            <a:off x="2305049" y="1852607"/>
            <a:ext cx="281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น้ำที่มีตะกอน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C062B7-25D9-4C15-9D5F-3F69583475CC}"/>
              </a:ext>
            </a:extLst>
          </p:cNvPr>
          <p:cNvSpPr txBox="1"/>
          <p:nvPr/>
        </p:nvSpPr>
        <p:spPr>
          <a:xfrm>
            <a:off x="2324099" y="2595557"/>
            <a:ext cx="68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น้ำที่มีการปนเปื้อนของสารอินทรีย์ /สารอนินทรี</a:t>
            </a:r>
            <a:r>
              <a:rPr lang="th-TH" sz="3600" dirty="0" err="1"/>
              <a:t>ย์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CBB79-BBCF-47B8-B9CC-9B66180B3120}"/>
              </a:ext>
            </a:extLst>
          </p:cNvPr>
          <p:cNvSpPr txBox="1"/>
          <p:nvPr/>
        </p:nvSpPr>
        <p:spPr>
          <a:xfrm>
            <a:off x="2324100" y="4024307"/>
            <a:ext cx="210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ผิดทุกข้อ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EC9149-8EE6-41BD-A108-43493E0EDD17}"/>
              </a:ext>
            </a:extLst>
          </p:cNvPr>
          <p:cNvSpPr txBox="1"/>
          <p:nvPr/>
        </p:nvSpPr>
        <p:spPr>
          <a:xfrm>
            <a:off x="2324099" y="3300407"/>
            <a:ext cx="225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น้ำที่ไม่มีกลิ่น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243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hlinkClick r:id="" action="ppaction://macro?name=SlideLayout14.Wrong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Correct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0521F8-CDF4-4EC9-8244-AD9747B58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9F93EB5-AE7B-4DEC-A759-CC55BE3D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2.</a:t>
            </a:r>
            <a:endParaRPr lang="en-US" sz="3600" dirty="0"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BBF0D6-2F25-431F-BE37-FCA0040807CB}"/>
              </a:ext>
            </a:extLst>
          </p:cNvPr>
          <p:cNvSpPr txBox="1"/>
          <p:nvPr/>
        </p:nvSpPr>
        <p:spPr>
          <a:xfrm>
            <a:off x="2305050" y="18526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สัตว์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050D69-D4BB-4E75-8B73-949ACD5CD81B}"/>
              </a:ext>
            </a:extLst>
          </p:cNvPr>
          <p:cNvSpPr txBox="1"/>
          <p:nvPr/>
        </p:nvSpPr>
        <p:spPr>
          <a:xfrm>
            <a:off x="2324100" y="259555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ฝนกรด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982500-EF02-49B6-87EB-0A99FE1E12E6}"/>
              </a:ext>
            </a:extLst>
          </p:cNvPr>
          <p:cNvSpPr txBox="1"/>
          <p:nvPr/>
        </p:nvSpPr>
        <p:spPr>
          <a:xfrm>
            <a:off x="2324100" y="4024307"/>
            <a:ext cx="938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เกิดจากการประกอบกิจการโรงงานอุตสาหกรรม และอาคารบ้านเรือน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F1CBCF-40E5-4ECA-80B4-407E9F6E2C21}"/>
              </a:ext>
            </a:extLst>
          </p:cNvPr>
          <p:cNvSpPr txBox="1"/>
          <p:nvPr/>
        </p:nvSpPr>
        <p:spPr>
          <a:xfrm>
            <a:off x="2324100" y="3300407"/>
            <a:ext cx="320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โรงงานอุตสาหกรรม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E59A77-0B12-4148-8D77-17F747535CB8}"/>
              </a:ext>
            </a:extLst>
          </p:cNvPr>
          <p:cNvSpPr txBox="1"/>
          <p:nvPr/>
        </p:nvSpPr>
        <p:spPr>
          <a:xfrm>
            <a:off x="1409700" y="699910"/>
            <a:ext cx="941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สาเหตุหลักที่ทำให้เกิดน้ำเสีย 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379004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Connector 11">
            <a:hlinkClick r:id="" action="ppaction://macro?name=SlideLayout14.Correct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E89B1C-0740-4417-A5AB-6462C3FA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36D854-5D11-4677-A565-C4D0B914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3.</a:t>
            </a:r>
            <a:endParaRPr lang="en-US" sz="3600" dirty="0"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19F619-10C3-4329-BFBD-C6B676FD5E5D}"/>
              </a:ext>
            </a:extLst>
          </p:cNvPr>
          <p:cNvSpPr txBox="1"/>
          <p:nvPr/>
        </p:nvSpPr>
        <p:spPr>
          <a:xfrm>
            <a:off x="2305050" y="1852607"/>
            <a:ext cx="535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ธาตุไนโตรเจน น้ำนิ่ง แสงสว่างเพียงพอ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1995E1-FC96-44E7-9D21-D34617DE1FDC}"/>
              </a:ext>
            </a:extLst>
          </p:cNvPr>
          <p:cNvSpPr txBox="1"/>
          <p:nvPr/>
        </p:nvSpPr>
        <p:spPr>
          <a:xfrm>
            <a:off x="2324100" y="2595557"/>
            <a:ext cx="319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แหล่งน้ำสะอาด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21636F-E651-4C88-99EE-CA41255FD70E}"/>
              </a:ext>
            </a:extLst>
          </p:cNvPr>
          <p:cNvSpPr txBox="1"/>
          <p:nvPr/>
        </p:nvSpPr>
        <p:spPr>
          <a:xfrm>
            <a:off x="2324100" y="4024307"/>
            <a:ext cx="391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แหล่งน้ำต้องไม่เป็นที่น้ำนิ่ง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34E4B9-E9D8-478C-B2C5-4CD5452A1439}"/>
              </a:ext>
            </a:extLst>
          </p:cNvPr>
          <p:cNvSpPr txBox="1"/>
          <p:nvPr/>
        </p:nvSpPr>
        <p:spPr>
          <a:xfrm>
            <a:off x="2324099" y="3300407"/>
            <a:ext cx="429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แสงสว่างไม่มากจนเกินไป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DCF068-BDB3-4D5C-AB0C-BAE5C1AF371B}"/>
              </a:ext>
            </a:extLst>
          </p:cNvPr>
          <p:cNvSpPr txBox="1"/>
          <p:nvPr/>
        </p:nvSpPr>
        <p:spPr>
          <a:xfrm>
            <a:off x="1409700" y="710566"/>
            <a:ext cx="952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ปัจจัยที่ทำให้สาหร่ายเจริญเติบโตอย่างรวดเร็วคือข้อใด</a:t>
            </a:r>
          </a:p>
        </p:txBody>
      </p:sp>
    </p:spTree>
    <p:extLst>
      <p:ext uri="{BB962C8B-B14F-4D97-AF65-F5344CB8AC3E}">
        <p14:creationId xmlns:p14="http://schemas.microsoft.com/office/powerpoint/2010/main" val="164833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hlinkClick r:id="" action="ppaction://macro?name=SlideLayout14.Wrong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hlinkClick r:id="" action="ppaction://macro?name=SlideLayout14.Correct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B3651D-FB04-401F-80CB-49AB04B3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FC4C2-8F26-4F59-9EA2-149533CC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4.</a:t>
            </a:r>
            <a:endParaRPr lang="en-US" sz="3600" dirty="0"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53C895-80C3-470A-9187-43D3A10722BD}"/>
              </a:ext>
            </a:extLst>
          </p:cNvPr>
          <p:cNvSpPr txBox="1"/>
          <p:nvPr/>
        </p:nvSpPr>
        <p:spPr>
          <a:xfrm>
            <a:off x="2255661" y="1852607"/>
            <a:ext cx="575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</a:t>
            </a:r>
            <a:r>
              <a:rPr lang="en-US" sz="3600" dirty="0"/>
              <a:t>Open Reflux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969E6-6444-47EC-9750-FAFE103F410B}"/>
              </a:ext>
            </a:extLst>
          </p:cNvPr>
          <p:cNvSpPr txBox="1"/>
          <p:nvPr/>
        </p:nvSpPr>
        <p:spPr>
          <a:xfrm>
            <a:off x="2324099" y="2595557"/>
            <a:ext cx="591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</a:t>
            </a:r>
            <a:r>
              <a:rPr lang="en-US" sz="3600" dirty="0"/>
              <a:t>Close Reflux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3AEA1-195F-404A-9536-ABBB80ABB120}"/>
              </a:ext>
            </a:extLst>
          </p:cNvPr>
          <p:cNvSpPr txBox="1"/>
          <p:nvPr/>
        </p:nvSpPr>
        <p:spPr>
          <a:xfrm>
            <a:off x="2324100" y="4024307"/>
            <a:ext cx="392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</a:t>
            </a:r>
            <a:r>
              <a:rPr lang="en-US" sz="3600" dirty="0"/>
              <a:t>Color Measuring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0D57D0-0435-4179-AA37-1B97BB962792}"/>
              </a:ext>
            </a:extLst>
          </p:cNvPr>
          <p:cNvSpPr txBox="1"/>
          <p:nvPr/>
        </p:nvSpPr>
        <p:spPr>
          <a:xfrm>
            <a:off x="2324099" y="3300407"/>
            <a:ext cx="688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</a:t>
            </a:r>
            <a:r>
              <a:rPr lang="en-US" sz="3600" dirty="0"/>
              <a:t>Semi – Micro </a:t>
            </a:r>
            <a:r>
              <a:rPr lang="en-US" sz="3600" dirty="0" err="1"/>
              <a:t>Kjeldahl</a:t>
            </a:r>
            <a:r>
              <a:rPr lang="en-US" sz="3600" dirty="0"/>
              <a:t> Method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090820-5C74-4570-8C1D-9E7723322D48}"/>
              </a:ext>
            </a:extLst>
          </p:cNvPr>
          <p:cNvSpPr txBox="1"/>
          <p:nvPr/>
        </p:nvSpPr>
        <p:spPr>
          <a:xfrm>
            <a:off x="1409700" y="722489"/>
            <a:ext cx="755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วิธีทดสอบหาค่า </a:t>
            </a:r>
            <a:r>
              <a:rPr lang="en-US" sz="3600" dirty="0"/>
              <a:t>TKN </a:t>
            </a:r>
            <a:r>
              <a:rPr lang="th-TH" sz="3600" dirty="0"/>
              <a:t>มีชื่อว่าอะไร</a:t>
            </a:r>
          </a:p>
        </p:txBody>
      </p:sp>
    </p:spTree>
    <p:extLst>
      <p:ext uri="{BB962C8B-B14F-4D97-AF65-F5344CB8AC3E}">
        <p14:creationId xmlns:p14="http://schemas.microsoft.com/office/powerpoint/2010/main" val="424690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Connector 16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hlinkClick r:id="" action="ppaction://macro?name=SlideLayout14.Correct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D54351-C282-4F56-AF1D-A72A12B7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59309DC-1991-4995-B47B-4D9FA8D0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5.</a:t>
            </a:r>
            <a:endParaRPr lang="en-US" sz="3600" dirty="0"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B2FF2A-5861-4950-B2EB-9B3D95DC7BE3}"/>
              </a:ext>
            </a:extLst>
          </p:cNvPr>
          <p:cNvSpPr txBox="1"/>
          <p:nvPr/>
        </p:nvSpPr>
        <p:spPr>
          <a:xfrm>
            <a:off x="2305050" y="1852607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หลอด </a:t>
            </a:r>
            <a:r>
              <a:rPr lang="en-US" sz="3600" dirty="0" err="1"/>
              <a:t>Kjeldahl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2F9BB-0ABD-454B-89D1-04AE5BFFDAE3}"/>
              </a:ext>
            </a:extLst>
          </p:cNvPr>
          <p:cNvSpPr txBox="1"/>
          <p:nvPr/>
        </p:nvSpPr>
        <p:spPr>
          <a:xfrm>
            <a:off x="2324099" y="2595557"/>
            <a:ext cx="267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ถ้วยกระเบื้อง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99BA10-2208-493F-B320-EC3711A611CA}"/>
              </a:ext>
            </a:extLst>
          </p:cNvPr>
          <p:cNvSpPr txBox="1"/>
          <p:nvPr/>
        </p:nvSpPr>
        <p:spPr>
          <a:xfrm>
            <a:off x="2324099" y="4035596"/>
            <a:ext cx="338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เครื่องกลั่นไนโตรเจน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FC420-E5CC-4221-9DE1-FDCE91444C6B}"/>
              </a:ext>
            </a:extLst>
          </p:cNvPr>
          <p:cNvSpPr txBox="1"/>
          <p:nvPr/>
        </p:nvSpPr>
        <p:spPr>
          <a:xfrm>
            <a:off x="2324100" y="3300407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เตาย่อย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C4F45A-8C29-4592-9CC3-C21DC51289CA}"/>
              </a:ext>
            </a:extLst>
          </p:cNvPr>
          <p:cNvSpPr txBox="1"/>
          <p:nvPr/>
        </p:nvSpPr>
        <p:spPr>
          <a:xfrm>
            <a:off x="1409700" y="711200"/>
            <a:ext cx="73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ข้อใด</a:t>
            </a:r>
            <a:r>
              <a:rPr lang="th-TH" sz="3600" u="sng" dirty="0"/>
              <a:t>ไม่ใช่</a:t>
            </a:r>
            <a:r>
              <a:rPr lang="th-TH" sz="3600" dirty="0"/>
              <a:t>อุปกรณ์ที่ใช้ในการทดสอบหาค่า </a:t>
            </a:r>
            <a:r>
              <a:rPr lang="en-US" sz="3600" dirty="0"/>
              <a:t>TKN 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9496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3D911C-0B1B-4294-AD93-8FE405E1E226}"/>
              </a:ext>
            </a:extLst>
          </p:cNvPr>
          <p:cNvSpPr/>
          <p:nvPr/>
        </p:nvSpPr>
        <p:spPr>
          <a:xfrm>
            <a:off x="653146" y="439386"/>
            <a:ext cx="6424552" cy="855024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BA386-F5E4-4AFE-BC17-B7D663A45765}"/>
              </a:ext>
            </a:extLst>
          </p:cNvPr>
          <p:cNvSpPr txBox="1"/>
          <p:nvPr/>
        </p:nvSpPr>
        <p:spPr>
          <a:xfrm>
            <a:off x="795650" y="593766"/>
            <a:ext cx="659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TKN (Total </a:t>
            </a:r>
            <a:r>
              <a:rPr lang="en-US" sz="3200" b="1" dirty="0" err="1"/>
              <a:t>Kjeldahl</a:t>
            </a:r>
            <a:r>
              <a:rPr lang="en-US" sz="3200" b="1" dirty="0"/>
              <a:t> Nitrogen) </a:t>
            </a:r>
            <a:r>
              <a:rPr lang="th-TH" sz="3200" b="1" dirty="0"/>
              <a:t>คืออะไร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487CB-07D4-4799-885E-71C5DA163681}"/>
              </a:ext>
            </a:extLst>
          </p:cNvPr>
          <p:cNvSpPr txBox="1"/>
          <p:nvPr/>
        </p:nvSpPr>
        <p:spPr>
          <a:xfrm>
            <a:off x="653145" y="1550188"/>
            <a:ext cx="9250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	คือ ปริมาณของไนโตรเจนทั้งหมดที่อยู่ในน้ำเสีย ซึ่งเป็นตัวบ่งบอกสภาพของน้ำเสียอีกตัวหนึ่ง ถ้าน้ำมีค่า </a:t>
            </a:r>
            <a:r>
              <a:rPr lang="en-US" sz="3200" dirty="0"/>
              <a:t>TKN </a:t>
            </a:r>
            <a:r>
              <a:rPr lang="th-TH" sz="3200" dirty="0"/>
              <a:t>มาก น้ำจะมีสภาพเป็นด่าง และมีกลิ่นเหม็น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41076-DFC0-471B-A76D-B03C4051BDCF}"/>
              </a:ext>
            </a:extLst>
          </p:cNvPr>
          <p:cNvSpPr/>
          <p:nvPr/>
        </p:nvSpPr>
        <p:spPr>
          <a:xfrm>
            <a:off x="653145" y="3191962"/>
            <a:ext cx="6424552" cy="855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D3F98-4A67-4E90-9136-FB0865385A8B}"/>
              </a:ext>
            </a:extLst>
          </p:cNvPr>
          <p:cNvSpPr txBox="1"/>
          <p:nvPr/>
        </p:nvSpPr>
        <p:spPr>
          <a:xfrm>
            <a:off x="795650" y="3346342"/>
            <a:ext cx="609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ไนโตรเจน </a:t>
            </a:r>
            <a:r>
              <a:rPr lang="en-US" sz="3200" b="1" dirty="0"/>
              <a:t>(Nitrogen) </a:t>
            </a:r>
            <a:r>
              <a:rPr lang="th-TH" sz="3200" b="1" dirty="0"/>
              <a:t>มีผลต่อน้ำอย่างไร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5DC69-4DB5-4885-9CE9-5BE45E006CDC}"/>
              </a:ext>
            </a:extLst>
          </p:cNvPr>
          <p:cNvSpPr txBox="1"/>
          <p:nvPr/>
        </p:nvSpPr>
        <p:spPr>
          <a:xfrm>
            <a:off x="653145" y="4376469"/>
            <a:ext cx="10509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	ไนโตรเจน เป็นธาตุอาหารที่จำเป็นต่อการเจริญเติบโตของสิ่งมีชีวิตทั้งพืชและสัตว์ </a:t>
            </a:r>
          </a:p>
          <a:p>
            <a:r>
              <a:rPr lang="th-TH" sz="3200" dirty="0"/>
              <a:t>หากปล่อยให้มีธาตุไนโตรเจนในน้ำสูง จะทำให้พืชน้ำมีธาตุอาหารเพียงพอกับการเจริญเติบโต เมื่อพืชมีการเจริญเติบโตเพิ่มมากขึ้นอาจเป็นปัญหาต่อแหล่งน้ำได้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D57CB0-4991-48CB-8C60-0F88B7EC4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7195" y="886153"/>
            <a:ext cx="2447925" cy="5715000"/>
          </a:xfrm>
          <a:prstGeom prst="rect">
            <a:avLst/>
          </a:prstGeom>
        </p:spPr>
      </p:pic>
      <p:pic>
        <p:nvPicPr>
          <p:cNvPr id="12" name="TKNคืออะไร">
            <a:hlinkClick r:id="" action="ppaction://media"/>
            <a:extLst>
              <a:ext uri="{FF2B5EF4-FFF2-40B4-BE49-F238E27FC236}">
                <a16:creationId xmlns:a16="http://schemas.microsoft.com/office/drawing/2014/main" id="{FE1F9075-C18B-412A-98ED-F7470B619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3145" y="6055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850"/>
    </mc:Choice>
    <mc:Fallback xmlns="">
      <p:transition spd="slow" advClick="0" advTm="35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hlinkClick r:id="" action="ppaction://macro?name=SlideLayout14.Wrong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Correct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BA18AE-DC36-4A55-9306-21D85BA1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2767D69-7592-4921-B191-B5DDF9E1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6.</a:t>
            </a:r>
            <a:endParaRPr lang="en-US" sz="3600" dirty="0"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4A089D-1E6F-468F-9C91-B4A4528B49F3}"/>
              </a:ext>
            </a:extLst>
          </p:cNvPr>
          <p:cNvSpPr txBox="1"/>
          <p:nvPr/>
        </p:nvSpPr>
        <p:spPr>
          <a:xfrm>
            <a:off x="2305050" y="1852607"/>
            <a:ext cx="255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345 – 355 </a:t>
            </a:r>
            <a:r>
              <a:rPr lang="th-TH" sz="3600" baseline="30000" dirty="0"/>
              <a:t>0</a:t>
            </a:r>
            <a:r>
              <a:rPr lang="en-US" sz="3600" dirty="0"/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4E77D-A687-41D1-8102-16C0A68ED2CD}"/>
              </a:ext>
            </a:extLst>
          </p:cNvPr>
          <p:cNvSpPr txBox="1"/>
          <p:nvPr/>
        </p:nvSpPr>
        <p:spPr>
          <a:xfrm>
            <a:off x="2324100" y="2595557"/>
            <a:ext cx="282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355 – 365 </a:t>
            </a:r>
            <a:r>
              <a:rPr lang="th-TH" sz="3600" baseline="30000" dirty="0"/>
              <a:t>0</a:t>
            </a:r>
            <a:r>
              <a:rPr lang="en-US" sz="360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F4CE64-5E41-496D-8D0A-5BA931D4AFE3}"/>
              </a:ext>
            </a:extLst>
          </p:cNvPr>
          <p:cNvSpPr txBox="1"/>
          <p:nvPr/>
        </p:nvSpPr>
        <p:spPr>
          <a:xfrm>
            <a:off x="2324099" y="4024307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375 – 385 </a:t>
            </a:r>
            <a:r>
              <a:rPr lang="th-TH" sz="3600" baseline="30000" dirty="0"/>
              <a:t>0</a:t>
            </a:r>
            <a:r>
              <a:rPr lang="en-US" sz="36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F85614-A6DA-4C28-8EBE-20421D2D6EC8}"/>
              </a:ext>
            </a:extLst>
          </p:cNvPr>
          <p:cNvSpPr txBox="1"/>
          <p:nvPr/>
        </p:nvSpPr>
        <p:spPr>
          <a:xfrm>
            <a:off x="2324099" y="3300407"/>
            <a:ext cx="282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365 – 375 </a:t>
            </a:r>
            <a:r>
              <a:rPr lang="th-TH" sz="3600" baseline="30000" dirty="0"/>
              <a:t>0</a:t>
            </a:r>
            <a:r>
              <a:rPr lang="en-US" sz="36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28BE7E-CECA-43C6-8D93-E4497BBF0FF3}"/>
              </a:ext>
            </a:extLst>
          </p:cNvPr>
          <p:cNvSpPr txBox="1"/>
          <p:nvPr/>
        </p:nvSpPr>
        <p:spPr>
          <a:xfrm>
            <a:off x="1409700" y="704161"/>
            <a:ext cx="952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อุณหภูมิที่ใช้ในการย่อยตัวอย่างที่เหมาะสมคือข้อใด</a:t>
            </a:r>
          </a:p>
        </p:txBody>
      </p:sp>
    </p:spTree>
    <p:extLst>
      <p:ext uri="{BB962C8B-B14F-4D97-AF65-F5344CB8AC3E}">
        <p14:creationId xmlns:p14="http://schemas.microsoft.com/office/powerpoint/2010/main" val="152244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>
            <a:hlinkClick r:id="" action="ppaction://macro?name=SlideLayout14.Correct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hlinkClick r:id="" action="ppaction://macro?name=SlideLayout14.Wrong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4EA3E8-07D2-47C0-919E-CC250F54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B3AAB860-8847-4E74-A1CA-23F80D96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7.</a:t>
            </a:r>
            <a:endParaRPr lang="en-US" sz="3600" dirty="0"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754F03-D96E-4C95-ABBF-D91D8F83590A}"/>
              </a:ext>
            </a:extLst>
          </p:cNvPr>
          <p:cNvSpPr txBox="1"/>
          <p:nvPr/>
        </p:nvSpPr>
        <p:spPr>
          <a:xfrm>
            <a:off x="2305049" y="1852607"/>
            <a:ext cx="60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สารละลายมาตรฐานกรดซัลฟิวริก </a:t>
            </a:r>
            <a:r>
              <a:rPr lang="en-US" sz="3600" dirty="0"/>
              <a:t>0.02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C65861-896A-42E5-B4C0-874F543AE664}"/>
              </a:ext>
            </a:extLst>
          </p:cNvPr>
          <p:cNvSpPr txBox="1"/>
          <p:nvPr/>
        </p:nvSpPr>
        <p:spPr>
          <a:xfrm>
            <a:off x="2324099" y="2595557"/>
            <a:ext cx="514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สารละลายโซเดียมไฮดรอกไซด์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AB7A7-37E3-489E-94F2-54B096159E07}"/>
              </a:ext>
            </a:extLst>
          </p:cNvPr>
          <p:cNvSpPr txBox="1"/>
          <p:nvPr/>
        </p:nvSpPr>
        <p:spPr>
          <a:xfrm>
            <a:off x="2324099" y="4024307"/>
            <a:ext cx="2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น้ำบริสุทธิ์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AB27DC-EC89-4B9C-9E62-A3ADAE75ED63}"/>
              </a:ext>
            </a:extLst>
          </p:cNvPr>
          <p:cNvSpPr txBox="1"/>
          <p:nvPr/>
        </p:nvSpPr>
        <p:spPr>
          <a:xfrm>
            <a:off x="2324099" y="3300407"/>
            <a:ext cx="440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สารละลายอิน</a:t>
            </a:r>
            <a:r>
              <a:rPr lang="th-TH" sz="3600" dirty="0" err="1"/>
              <a:t>ดิเคเต</a:t>
            </a:r>
            <a:r>
              <a:rPr lang="th-TH" sz="3600" dirty="0"/>
              <a:t>อร</a:t>
            </a:r>
            <a:r>
              <a:rPr lang="th-TH" sz="3600" dirty="0" err="1"/>
              <a:t>์ผ</a:t>
            </a:r>
            <a:r>
              <a:rPr lang="th-TH" sz="3600" dirty="0"/>
              <a:t>สม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0EDFF2-290C-4C70-ABB0-8DAABD7A5A05}"/>
              </a:ext>
            </a:extLst>
          </p:cNvPr>
          <p:cNvSpPr txBox="1"/>
          <p:nvPr/>
        </p:nvSpPr>
        <p:spPr>
          <a:xfrm>
            <a:off x="1409700" y="699911"/>
            <a:ext cx="68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สารที่ใช้ในการไทเทรตชื่อว่าอะไร</a:t>
            </a:r>
          </a:p>
        </p:txBody>
      </p:sp>
    </p:spTree>
    <p:extLst>
      <p:ext uri="{BB962C8B-B14F-4D97-AF65-F5344CB8AC3E}">
        <p14:creationId xmlns:p14="http://schemas.microsoft.com/office/powerpoint/2010/main" val="185359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hlinkClick r:id="" action="ppaction://macro?name=SlideLayout14.Correct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3B19BA-8A79-488C-AEB1-EDB4C0399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D2B5E84-8934-4DD2-8A65-4EC51B99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8.</a:t>
            </a:r>
            <a:endParaRPr lang="en-US" sz="3600" dirty="0"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3876AF-701A-4670-944D-77084745121A}"/>
              </a:ext>
            </a:extLst>
          </p:cNvPr>
          <p:cNvSpPr txBox="1"/>
          <p:nvPr/>
        </p:nvSpPr>
        <p:spPr>
          <a:xfrm>
            <a:off x="2305050" y="18526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สีชมพู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50C9F-090A-43BF-85E4-38F7527D6869}"/>
              </a:ext>
            </a:extLst>
          </p:cNvPr>
          <p:cNvSpPr txBox="1"/>
          <p:nvPr/>
        </p:nvSpPr>
        <p:spPr>
          <a:xfrm>
            <a:off x="2324100" y="259555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สีเขียว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A39824-C8D0-41C1-9410-D5D45AE24D0A}"/>
              </a:ext>
            </a:extLst>
          </p:cNvPr>
          <p:cNvSpPr txBox="1"/>
          <p:nvPr/>
        </p:nvSpPr>
        <p:spPr>
          <a:xfrm>
            <a:off x="2324100" y="40243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สีส้มอิฐ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F9128-818A-4DB8-9921-2C4FA487CED9}"/>
              </a:ext>
            </a:extLst>
          </p:cNvPr>
          <p:cNvSpPr txBox="1"/>
          <p:nvPr/>
        </p:nvSpPr>
        <p:spPr>
          <a:xfrm>
            <a:off x="2324100" y="33004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สีฟ้า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3BED71-848C-4CF4-895B-B3959530B677}"/>
              </a:ext>
            </a:extLst>
          </p:cNvPr>
          <p:cNvSpPr txBox="1"/>
          <p:nvPr/>
        </p:nvSpPr>
        <p:spPr>
          <a:xfrm>
            <a:off x="1409700" y="711200"/>
            <a:ext cx="766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สารละลายที่ได้หลังจากการกลั่น จะมีสีอะไร</a:t>
            </a:r>
          </a:p>
        </p:txBody>
      </p:sp>
    </p:spTree>
    <p:extLst>
      <p:ext uri="{BB962C8B-B14F-4D97-AF65-F5344CB8AC3E}">
        <p14:creationId xmlns:p14="http://schemas.microsoft.com/office/powerpoint/2010/main" val="2020358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>
            <a:hlinkClick r:id="" action="ppaction://macro?name=SlideLayout14.Correct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hlinkClick r:id="" action="ppaction://macro?name=SlideLayout14.Wrong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20C1C3-01B9-4316-B300-1E9748608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735E4E3-B6A8-4C3C-B958-016A5E4B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9.</a:t>
            </a:r>
            <a:endParaRPr lang="en-US" sz="3600" dirty="0"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EC3DA3-AF26-43F8-957A-40D284093ED6}"/>
              </a:ext>
            </a:extLst>
          </p:cNvPr>
          <p:cNvSpPr txBox="1"/>
          <p:nvPr/>
        </p:nvSpPr>
        <p:spPr>
          <a:xfrm>
            <a:off x="2305049" y="1852607"/>
            <a:ext cx="179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สีม่วงอ่อน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0F5AB6-C7F2-4C6F-BA87-4EC61D7E7EF5}"/>
              </a:ext>
            </a:extLst>
          </p:cNvPr>
          <p:cNvSpPr txBox="1"/>
          <p:nvPr/>
        </p:nvSpPr>
        <p:spPr>
          <a:xfrm>
            <a:off x="2324100" y="259555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สีส้มอิฐ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55BBCA-CB31-4880-A2E1-D8710FB6F6C6}"/>
              </a:ext>
            </a:extLst>
          </p:cNvPr>
          <p:cNvSpPr txBox="1"/>
          <p:nvPr/>
        </p:nvSpPr>
        <p:spPr>
          <a:xfrm>
            <a:off x="2324100" y="40243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สีฟ้า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AA9A8F-D5F1-497D-B1EC-83B67884692C}"/>
              </a:ext>
            </a:extLst>
          </p:cNvPr>
          <p:cNvSpPr txBox="1"/>
          <p:nvPr/>
        </p:nvSpPr>
        <p:spPr>
          <a:xfrm>
            <a:off x="2324100" y="33004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สีชมพู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219293-E006-465D-A5CE-7497200E77C5}"/>
              </a:ext>
            </a:extLst>
          </p:cNvPr>
          <p:cNvSpPr txBox="1"/>
          <p:nvPr/>
        </p:nvSpPr>
        <p:spPr>
          <a:xfrm>
            <a:off x="1409700" y="704740"/>
            <a:ext cx="656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จุดยุติในการไทเทรตจะมีสีอะไร</a:t>
            </a:r>
          </a:p>
        </p:txBody>
      </p:sp>
    </p:spTree>
    <p:extLst>
      <p:ext uri="{BB962C8B-B14F-4D97-AF65-F5344CB8AC3E}">
        <p14:creationId xmlns:p14="http://schemas.microsoft.com/office/powerpoint/2010/main" val="632388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>
            <a:hlinkClick r:id="" action="ppaction://macro?name=SlideLayout14.Wrong"/>
          </p:cNvPr>
          <p:cNvSpPr/>
          <p:nvPr/>
        </p:nvSpPr>
        <p:spPr>
          <a:xfrm>
            <a:off x="1409700" y="1947857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hlinkClick r:id="" action="ppaction://macro?name=SlideLayout14.Correct"/>
          </p:cNvPr>
          <p:cNvSpPr/>
          <p:nvPr/>
        </p:nvSpPr>
        <p:spPr>
          <a:xfrm>
            <a:off x="1409700" y="2656679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hlinkClick r:id="" action="ppaction://macro?name=SlideLayout14.Wrong"/>
          </p:cNvPr>
          <p:cNvSpPr/>
          <p:nvPr/>
        </p:nvSpPr>
        <p:spPr>
          <a:xfrm>
            <a:off x="1409700" y="3365501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hlinkClick r:id="" action="ppaction://macro?name=SlideLayout14.Wrong"/>
          </p:cNvPr>
          <p:cNvSpPr/>
          <p:nvPr/>
        </p:nvSpPr>
        <p:spPr>
          <a:xfrm>
            <a:off x="1409700" y="4074323"/>
            <a:ext cx="628650" cy="457997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EA1BDB-3A1D-41B4-9B59-26CE5468E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65" y="4767161"/>
            <a:ext cx="2434935" cy="173758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800D247-236E-4C09-AE7A-3AFF77D5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dirty="0">
                <a:cs typeface="+mn-cs"/>
              </a:rPr>
              <a:t>10.</a:t>
            </a:r>
            <a:endParaRPr lang="en-US" sz="3600" dirty="0"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3D7AF-AD98-4AA0-95B6-05BD31240ED4}"/>
              </a:ext>
            </a:extLst>
          </p:cNvPr>
          <p:cNvSpPr txBox="1"/>
          <p:nvPr/>
        </p:nvSpPr>
        <p:spPr>
          <a:xfrm>
            <a:off x="2305049" y="1852607"/>
            <a:ext cx="218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ก. </a:t>
            </a:r>
            <a:r>
              <a:rPr lang="en-US" sz="3600" dirty="0"/>
              <a:t>Type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D3AB3-5E44-4CB8-8A4B-954E6775CDE7}"/>
              </a:ext>
            </a:extLst>
          </p:cNvPr>
          <p:cNvSpPr txBox="1"/>
          <p:nvPr/>
        </p:nvSpPr>
        <p:spPr>
          <a:xfrm>
            <a:off x="2324099" y="2595557"/>
            <a:ext cx="182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ข. </a:t>
            </a:r>
            <a:r>
              <a:rPr lang="en-US" sz="3600" dirty="0"/>
              <a:t>Type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BF7FA3-7927-4E39-ABC4-50810FDD3875}"/>
              </a:ext>
            </a:extLst>
          </p:cNvPr>
          <p:cNvSpPr txBox="1"/>
          <p:nvPr/>
        </p:nvSpPr>
        <p:spPr>
          <a:xfrm>
            <a:off x="2324100" y="4024307"/>
            <a:ext cx="182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ง. </a:t>
            </a:r>
            <a:r>
              <a:rPr lang="en-US" sz="3600" dirty="0"/>
              <a:t>Type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5CE1EA-699F-4B23-AFAE-FB2C9304E47E}"/>
              </a:ext>
            </a:extLst>
          </p:cNvPr>
          <p:cNvSpPr txBox="1"/>
          <p:nvPr/>
        </p:nvSpPr>
        <p:spPr>
          <a:xfrm>
            <a:off x="2324100" y="3300407"/>
            <a:ext cx="182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ค. </a:t>
            </a:r>
            <a:r>
              <a:rPr lang="en-US" sz="3600" dirty="0"/>
              <a:t>Type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CCA329-ED4C-497C-92FB-96AE2586A4B3}"/>
              </a:ext>
            </a:extLst>
          </p:cNvPr>
          <p:cNvSpPr txBox="1"/>
          <p:nvPr/>
        </p:nvSpPr>
        <p:spPr>
          <a:xfrm>
            <a:off x="1724024" y="704740"/>
            <a:ext cx="892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ในการวิเคราะห์หาค่า </a:t>
            </a:r>
            <a:r>
              <a:rPr lang="en-US" sz="3600" dirty="0"/>
              <a:t>TKN </a:t>
            </a:r>
            <a:r>
              <a:rPr lang="th-TH" sz="3600" dirty="0"/>
              <a:t>ควรใช้น้ำกลั่น </a:t>
            </a:r>
            <a:r>
              <a:rPr lang="en-US" sz="3600" dirty="0"/>
              <a:t>Type </a:t>
            </a:r>
            <a:r>
              <a:rPr lang="th-TH" sz="3600" dirty="0"/>
              <a:t>ใด</a:t>
            </a:r>
          </a:p>
        </p:txBody>
      </p:sp>
    </p:spTree>
    <p:extLst>
      <p:ext uri="{BB962C8B-B14F-4D97-AF65-F5344CB8AC3E}">
        <p14:creationId xmlns:p14="http://schemas.microsoft.com/office/powerpoint/2010/main" val="42290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84004" y="4727326"/>
            <a:ext cx="235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ปุ่มเริ่มใหม่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750" y="983839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/>
              <a:t>สรุปคะแนน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970A8-B7E7-4EA8-9985-C5135BEC3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23" y="4488925"/>
            <a:ext cx="3302823" cy="1891484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2E1B5F65-EA04-4786-ABF8-F17CA4EE2FAF}"/>
              </a:ext>
            </a:extLst>
          </p:cNvPr>
          <p:cNvSpPr/>
          <p:nvPr/>
        </p:nvSpPr>
        <p:spPr>
          <a:xfrm>
            <a:off x="7256445" y="4935556"/>
            <a:ext cx="510447" cy="29745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D03DC-8F65-4A8A-9C36-A07D0B7BCCF0}"/>
              </a:ext>
            </a:extLst>
          </p:cNvPr>
          <p:cNvSpPr/>
          <p:nvPr/>
        </p:nvSpPr>
        <p:spPr>
          <a:xfrm>
            <a:off x="10653311" y="539827"/>
            <a:ext cx="903384" cy="352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69A53-A625-4DCF-9094-D5C0801E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6" y="172664"/>
            <a:ext cx="2017079" cy="14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469669-892A-4824-A908-7DDC8B0B9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9"/>
            <a:ext cx="6858001" cy="1219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274D18-3849-4DBA-8A04-B8C3303CBA88}"/>
              </a:ext>
            </a:extLst>
          </p:cNvPr>
          <p:cNvSpPr/>
          <p:nvPr/>
        </p:nvSpPr>
        <p:spPr>
          <a:xfrm>
            <a:off x="7861465" y="0"/>
            <a:ext cx="433053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46730B-2732-41E5-9156-690B3E25A6E5}"/>
              </a:ext>
            </a:extLst>
          </p:cNvPr>
          <p:cNvSpPr/>
          <p:nvPr/>
        </p:nvSpPr>
        <p:spPr>
          <a:xfrm rot="21334826">
            <a:off x="3439734" y="1293764"/>
            <a:ext cx="1302051" cy="261688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8F0C7-782F-41FB-A42F-A3E7018D0157}"/>
              </a:ext>
            </a:extLst>
          </p:cNvPr>
          <p:cNvSpPr txBox="1"/>
          <p:nvPr/>
        </p:nvSpPr>
        <p:spPr>
          <a:xfrm rot="21334637">
            <a:off x="2511255" y="1242650"/>
            <a:ext cx="32007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ศูนย์วิจัยและเตือนภัยมลพิษโรงงานภาคใต้</a:t>
            </a:r>
          </a:p>
          <a:p>
            <a:pPr algn="ctr"/>
            <a:r>
              <a:rPr lang="th-TH" sz="9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กรมโรงงานอุตสาหกรรม</a:t>
            </a:r>
          </a:p>
          <a:p>
            <a:endParaRPr lang="th-TH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FCB3D-7490-4E98-BAE1-3C0FC1394FBC}"/>
              </a:ext>
            </a:extLst>
          </p:cNvPr>
          <p:cNvSpPr txBox="1"/>
          <p:nvPr/>
        </p:nvSpPr>
        <p:spPr>
          <a:xfrm>
            <a:off x="7861465" y="404267"/>
            <a:ext cx="433053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ผู้จัดทำ</a:t>
            </a:r>
          </a:p>
          <a:p>
            <a:pPr algn="ctr"/>
            <a:endParaRPr lang="th-TH" sz="4000" b="1" dirty="0">
              <a:solidFill>
                <a:schemeClr val="bg1"/>
              </a:solidFill>
            </a:endParaRP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ศูนย์วิจัยและเตือนภัยมลพิษโรงงานภาคใต้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กองวิจัยและเตือนภัยมลพิษโรงงาน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กรมโรงงานอุตสาหกรรม</a:t>
            </a:r>
          </a:p>
          <a:p>
            <a:pPr algn="ctr"/>
            <a:endParaRPr lang="th-TH" sz="2800" dirty="0">
              <a:solidFill>
                <a:schemeClr val="bg1"/>
              </a:solidFill>
            </a:endParaRP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โดย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1. นางสาวกรวีร์  สุคนธ์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2. นางสาวกรกนก  พงศ์สกุล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  <a:r>
              <a:rPr lang="th-TH" sz="2800">
                <a:solidFill>
                  <a:schemeClr val="bg1"/>
                </a:solidFill>
              </a:rPr>
              <a:t>.ว่าที่ ร.ต.หญิงปวีณ์รัตน์ ยุรพันธ์</a:t>
            </a:r>
            <a:endParaRPr lang="th-TH" sz="2800" dirty="0">
              <a:solidFill>
                <a:schemeClr val="bg1"/>
              </a:solidFill>
            </a:endParaRPr>
          </a:p>
          <a:p>
            <a:pPr algn="ctr"/>
            <a:endParaRPr lang="th-TH" sz="2800" dirty="0">
              <a:solidFill>
                <a:schemeClr val="bg1"/>
              </a:solidFill>
            </a:endParaRP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ที่ปรึกษา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1. นายนเรศวร์ ตรียง</a:t>
            </a:r>
            <a:r>
              <a:rPr lang="th-TH" sz="2800" dirty="0" err="1">
                <a:solidFill>
                  <a:schemeClr val="bg1"/>
                </a:solidFill>
              </a:rPr>
              <a:t>ค์</a:t>
            </a:r>
            <a:r>
              <a:rPr lang="th-TH" sz="2800" dirty="0">
                <a:solidFill>
                  <a:schemeClr val="bg1"/>
                </a:solidFill>
              </a:rPr>
              <a:t> ผอ.ศวภ.ต.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</a:rPr>
              <a:t>2. นางสาวพะเยาว์  คำมุข ผอ.</a:t>
            </a:r>
            <a:r>
              <a:rPr lang="th-TH" sz="2800" dirty="0" err="1">
                <a:solidFill>
                  <a:schemeClr val="bg1"/>
                </a:solidFill>
              </a:rPr>
              <a:t>กว</a:t>
            </a:r>
            <a:r>
              <a:rPr lang="th-TH" sz="2800" dirty="0">
                <a:solidFill>
                  <a:schemeClr val="bg1"/>
                </a:solidFill>
              </a:rPr>
              <a:t>ภ.</a:t>
            </a:r>
          </a:p>
        </p:txBody>
      </p:sp>
    </p:spTree>
    <p:extLst>
      <p:ext uri="{BB962C8B-B14F-4D97-AF65-F5344CB8AC3E}">
        <p14:creationId xmlns:p14="http://schemas.microsoft.com/office/powerpoint/2010/main" val="35693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666937-511F-43AE-B490-D314DF1E83EF}"/>
              </a:ext>
            </a:extLst>
          </p:cNvPr>
          <p:cNvSpPr/>
          <p:nvPr/>
        </p:nvSpPr>
        <p:spPr>
          <a:xfrm>
            <a:off x="0" y="4391378"/>
            <a:ext cx="12192000" cy="24666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B2AEF9B-2348-4843-8CAC-EC72AC549381}"/>
              </a:ext>
            </a:extLst>
          </p:cNvPr>
          <p:cNvSpPr/>
          <p:nvPr/>
        </p:nvSpPr>
        <p:spPr>
          <a:xfrm>
            <a:off x="334432" y="4857782"/>
            <a:ext cx="1559859" cy="7395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54683-6008-4801-96E0-48F1AED848E9}"/>
              </a:ext>
            </a:extLst>
          </p:cNvPr>
          <p:cNvSpPr txBox="1"/>
          <p:nvPr/>
        </p:nvSpPr>
        <p:spPr>
          <a:xfrm>
            <a:off x="489074" y="492594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/>
              <a:t>น้ำเสีย</a:t>
            </a:r>
            <a:endParaRPr lang="en-US" sz="44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404950-0634-4DF8-A703-BE1A3D5EA46C}"/>
              </a:ext>
            </a:extLst>
          </p:cNvPr>
          <p:cNvSpPr/>
          <p:nvPr/>
        </p:nvSpPr>
        <p:spPr>
          <a:xfrm>
            <a:off x="2032000" y="5113867"/>
            <a:ext cx="317748" cy="3160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8CB58E3B-6D0E-4F85-935C-D360D6FE27B3}"/>
              </a:ext>
            </a:extLst>
          </p:cNvPr>
          <p:cNvSpPr/>
          <p:nvPr/>
        </p:nvSpPr>
        <p:spPr>
          <a:xfrm>
            <a:off x="2547553" y="4658394"/>
            <a:ext cx="4034117" cy="1116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59EF9-AF53-491B-A3A5-E4978C674C02}"/>
              </a:ext>
            </a:extLst>
          </p:cNvPr>
          <p:cNvSpPr txBox="1"/>
          <p:nvPr/>
        </p:nvSpPr>
        <p:spPr>
          <a:xfrm>
            <a:off x="3061053" y="4726553"/>
            <a:ext cx="3547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คือ น้ำที่มีการปนเปื้อนของสารอินทรีย์ /สารอนินทรีย์</a:t>
            </a:r>
            <a:endParaRPr lang="en-US" sz="2800" dirty="0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44643655-0B24-44D9-9AD0-D7566B549666}"/>
              </a:ext>
            </a:extLst>
          </p:cNvPr>
          <p:cNvSpPr/>
          <p:nvPr/>
        </p:nvSpPr>
        <p:spPr>
          <a:xfrm>
            <a:off x="7475171" y="4593351"/>
            <a:ext cx="3751629" cy="6454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C6A10-259E-40DF-92FC-3005887A407A}"/>
              </a:ext>
            </a:extLst>
          </p:cNvPr>
          <p:cNvSpPr txBox="1"/>
          <p:nvPr/>
        </p:nvSpPr>
        <p:spPr>
          <a:xfrm>
            <a:off x="7630806" y="4642801"/>
            <a:ext cx="324074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dirty="0"/>
              <a:t>เกิดจากบ้านเรือนที่อยู่อาศัย</a:t>
            </a:r>
            <a:endParaRPr lang="en-US" sz="3200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C89932E-B4EC-4404-BF73-811527393540}"/>
              </a:ext>
            </a:extLst>
          </p:cNvPr>
          <p:cNvSpPr/>
          <p:nvPr/>
        </p:nvSpPr>
        <p:spPr>
          <a:xfrm>
            <a:off x="7475171" y="5412162"/>
            <a:ext cx="3751629" cy="10772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8A5B5-3476-4F34-B9BB-54BE07D09197}"/>
              </a:ext>
            </a:extLst>
          </p:cNvPr>
          <p:cNvSpPr txBox="1"/>
          <p:nvPr/>
        </p:nvSpPr>
        <p:spPr>
          <a:xfrm>
            <a:off x="7639989" y="5465132"/>
            <a:ext cx="3240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เกิดจากการประกอบกิจการโรงงานอุตสาหกรรม</a:t>
            </a:r>
            <a:endParaRPr lang="en-US" sz="32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01090B-F12F-4CC6-BA49-C3A7D3755B3C}"/>
              </a:ext>
            </a:extLst>
          </p:cNvPr>
          <p:cNvSpPr/>
          <p:nvPr/>
        </p:nvSpPr>
        <p:spPr>
          <a:xfrm>
            <a:off x="6962919" y="4823915"/>
            <a:ext cx="317748" cy="3160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3979F3-CBA5-42F6-8F7D-6EE9088C8F00}"/>
              </a:ext>
            </a:extLst>
          </p:cNvPr>
          <p:cNvSpPr/>
          <p:nvPr/>
        </p:nvSpPr>
        <p:spPr>
          <a:xfrm>
            <a:off x="6968364" y="5687652"/>
            <a:ext cx="317748" cy="3160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16" descr="LPJS2 - home">
            <a:extLst>
              <a:ext uri="{FF2B5EF4-FFF2-40B4-BE49-F238E27FC236}">
                <a16:creationId xmlns:a16="http://schemas.microsoft.com/office/drawing/2014/main" id="{6B4FFD42-6B1E-43F1-8FB0-84128C753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39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FE7B91-DA0A-46E5-9B2D-46BFFC324279}"/>
              </a:ext>
            </a:extLst>
          </p:cNvPr>
          <p:cNvCxnSpPr/>
          <p:nvPr/>
        </p:nvCxnSpPr>
        <p:spPr>
          <a:xfrm>
            <a:off x="1163462" y="1119366"/>
            <a:ext cx="33337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32F0A7-E5FF-477D-97DB-7086FC341009}"/>
              </a:ext>
            </a:extLst>
          </p:cNvPr>
          <p:cNvCxnSpPr/>
          <p:nvPr/>
        </p:nvCxnSpPr>
        <p:spPr>
          <a:xfrm>
            <a:off x="1174874" y="1119366"/>
            <a:ext cx="19050" cy="933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9E70BF-07F8-4F83-A981-EDFE2C8E6DC4}"/>
              </a:ext>
            </a:extLst>
          </p:cNvPr>
          <p:cNvCxnSpPr>
            <a:cxnSpLocks/>
          </p:cNvCxnSpPr>
          <p:nvPr/>
        </p:nvCxnSpPr>
        <p:spPr>
          <a:xfrm>
            <a:off x="4016860" y="1326869"/>
            <a:ext cx="0" cy="5075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9C6DE3-F07E-41B9-B6DA-4FE1232DB14B}"/>
              </a:ext>
            </a:extLst>
          </p:cNvPr>
          <p:cNvCxnSpPr/>
          <p:nvPr/>
        </p:nvCxnSpPr>
        <p:spPr>
          <a:xfrm>
            <a:off x="3982862" y="1355089"/>
            <a:ext cx="5143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028855D-7493-4AEF-A8F1-542450FB3B8F}"/>
              </a:ext>
            </a:extLst>
          </p:cNvPr>
          <p:cNvSpPr/>
          <p:nvPr/>
        </p:nvSpPr>
        <p:spPr>
          <a:xfrm>
            <a:off x="4536587" y="789987"/>
            <a:ext cx="1137706" cy="892527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FB5C7-EB01-411F-8BA7-0AD6287E74D4}"/>
              </a:ext>
            </a:extLst>
          </p:cNvPr>
          <p:cNvSpPr txBox="1"/>
          <p:nvPr/>
        </p:nvSpPr>
        <p:spPr>
          <a:xfrm>
            <a:off x="4604855" y="1061646"/>
            <a:ext cx="11256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th-TH" sz="2000" dirty="0">
                <a:solidFill>
                  <a:schemeClr val="bg1"/>
                </a:solidFill>
              </a:rPr>
              <a:t> / </a:t>
            </a:r>
            <a:r>
              <a:rPr lang="en-US" sz="2000" dirty="0">
                <a:solidFill>
                  <a:schemeClr val="bg1"/>
                </a:solidFill>
              </a:rPr>
              <a:t>NH</a:t>
            </a:r>
            <a:r>
              <a:rPr lang="en-US" sz="2000" baseline="-25000" dirty="0">
                <a:solidFill>
                  <a:schemeClr val="bg1"/>
                </a:solidFill>
              </a:rPr>
              <a:t>4</a:t>
            </a:r>
            <a:r>
              <a:rPr lang="en-US" sz="2000" baseline="30000" dirty="0">
                <a:solidFill>
                  <a:schemeClr val="bg1"/>
                </a:solidFill>
              </a:rPr>
              <a:t>+</a:t>
            </a:r>
            <a:r>
              <a:rPr lang="th-TH" sz="2000" baseline="-25000" dirty="0">
                <a:solidFill>
                  <a:schemeClr val="bg1"/>
                </a:solidFill>
              </a:rPr>
              <a:t> 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19BF14-7172-47BD-B202-00CCBC45E636}"/>
              </a:ext>
            </a:extLst>
          </p:cNvPr>
          <p:cNvCxnSpPr>
            <a:cxnSpLocks/>
          </p:cNvCxnSpPr>
          <p:nvPr/>
        </p:nvCxnSpPr>
        <p:spPr>
          <a:xfrm flipV="1">
            <a:off x="5830646" y="1163262"/>
            <a:ext cx="1021383" cy="4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76DADC-5EA8-4A1B-AA76-567CDA6A7380}"/>
              </a:ext>
            </a:extLst>
          </p:cNvPr>
          <p:cNvCxnSpPr>
            <a:cxnSpLocks/>
          </p:cNvCxnSpPr>
          <p:nvPr/>
        </p:nvCxnSpPr>
        <p:spPr>
          <a:xfrm>
            <a:off x="6814475" y="1126402"/>
            <a:ext cx="0" cy="2939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1B4AAE-AE5A-4972-A810-E92D801A08D3}"/>
              </a:ext>
            </a:extLst>
          </p:cNvPr>
          <p:cNvCxnSpPr>
            <a:cxnSpLocks/>
          </p:cNvCxnSpPr>
          <p:nvPr/>
        </p:nvCxnSpPr>
        <p:spPr>
          <a:xfrm>
            <a:off x="5719983" y="1469928"/>
            <a:ext cx="739830" cy="29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D57FB2-9679-4ED4-A28C-858CC57D082D}"/>
              </a:ext>
            </a:extLst>
          </p:cNvPr>
          <p:cNvCxnSpPr>
            <a:cxnSpLocks/>
          </p:cNvCxnSpPr>
          <p:nvPr/>
        </p:nvCxnSpPr>
        <p:spPr>
          <a:xfrm>
            <a:off x="6444281" y="1461756"/>
            <a:ext cx="0" cy="26203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1EAF85F9-E55E-47FA-ABA2-291F84930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4600" y="6184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/>
      <p:bldP spid="14" grpId="0" animBg="1"/>
      <p:bldP spid="13" grpId="0"/>
      <p:bldP spid="15" grpId="0" animBg="1"/>
      <p:bldP spid="16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66" y="5725701"/>
            <a:ext cx="1082840" cy="1082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10" y="5310451"/>
            <a:ext cx="1555571" cy="1555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04" y="5265943"/>
            <a:ext cx="1555571" cy="1555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5" y="5999747"/>
            <a:ext cx="858256" cy="858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032" y="5783182"/>
            <a:ext cx="1074820" cy="1074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76" y="5504959"/>
            <a:ext cx="1353043" cy="1353043"/>
          </a:xfrm>
          <a:prstGeom prst="rect">
            <a:avLst/>
          </a:prstGeom>
        </p:spPr>
      </p:pic>
      <p:pic>
        <p:nvPicPr>
          <p:cNvPr id="20" name="Picture 19" descr="Free vector graphic: Blue, Water, Pattern, &lt;strong&gt;Sea&lt;/strong&gt;, Tid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70" y="2983830"/>
            <a:ext cx="6776330" cy="119565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0676019" y="2155663"/>
            <a:ext cx="697834" cy="1012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865895" y="2037347"/>
            <a:ext cx="810124" cy="11069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234861" y="2037347"/>
            <a:ext cx="786065" cy="1138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697455" y="2195764"/>
            <a:ext cx="635668" cy="9083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0507579" y="2155663"/>
            <a:ext cx="705853" cy="972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0066421" y="2227850"/>
            <a:ext cx="635668" cy="9083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184107" y="1860884"/>
            <a:ext cx="882314" cy="1211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553073" y="2195767"/>
            <a:ext cx="635668" cy="9083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015667" y="1860884"/>
            <a:ext cx="850228" cy="1219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384633" y="2155663"/>
            <a:ext cx="635668" cy="9083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98" y="-64168"/>
            <a:ext cx="2235868" cy="223586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0332" y="13529"/>
            <a:ext cx="5339217" cy="6844471"/>
          </a:xfrm>
          <a:prstGeom prst="rect">
            <a:avLst/>
          </a:prstGeom>
          <a:solidFill>
            <a:srgbClr val="ECAAEC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912418" y="3136236"/>
            <a:ext cx="3964207" cy="181588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TextBox 40"/>
          <p:cNvSpPr txBox="1"/>
          <p:nvPr/>
        </p:nvSpPr>
        <p:spPr>
          <a:xfrm>
            <a:off x="988569" y="3229439"/>
            <a:ext cx="3825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ทั้ง 3 ปัจจัยนี้ จะทำให้สาหร่ายเจริญเติบโตได้เร็ว แสงสว่างจึงผ่านไปใต้น้ำได้น้อย เมื่อสารหร่ายตาย</a:t>
            </a:r>
          </a:p>
          <a:p>
            <a:r>
              <a:rPr lang="th-TH" sz="2800" dirty="0"/>
              <a:t>จะเกิดการตกตะกอนสะสม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08679" y="1555741"/>
            <a:ext cx="4023419" cy="1421499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36410" y="2106342"/>
            <a:ext cx="573807" cy="3755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8569" y="1626919"/>
            <a:ext cx="3988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dirty="0"/>
              <a:t>ธาตุไนโตรเจน</a:t>
            </a:r>
          </a:p>
          <a:p>
            <a:pPr marL="342900" indent="-342900">
              <a:buAutoNum type="arabicPeriod"/>
            </a:pPr>
            <a:r>
              <a:rPr lang="th-TH" sz="2800" dirty="0"/>
              <a:t>น้ำนิ่ง</a:t>
            </a:r>
          </a:p>
          <a:p>
            <a:pPr marL="342900" indent="-342900">
              <a:buAutoNum type="arabicPeriod"/>
            </a:pPr>
            <a:r>
              <a:rPr lang="th-TH" sz="2800" dirty="0"/>
              <a:t>แสงสว่างเพียงพอ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6853" y="339634"/>
            <a:ext cx="4343236" cy="8490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880" y="469284"/>
            <a:ext cx="396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ปัจจัยที่มีผลต่อค่า </a:t>
            </a:r>
            <a:r>
              <a:rPr lang="en-US" sz="3200" b="1" dirty="0"/>
              <a:t>TKN </a:t>
            </a:r>
            <a:r>
              <a:rPr lang="th-TH" sz="3200" b="1" dirty="0"/>
              <a:t>ในน้ำ</a:t>
            </a:r>
            <a:endParaRPr lang="en-US" sz="3200" b="1" dirty="0"/>
          </a:p>
        </p:txBody>
      </p:sp>
      <p:sp>
        <p:nvSpPr>
          <p:cNvPr id="33" name="Right Arrow 32"/>
          <p:cNvSpPr/>
          <p:nvPr/>
        </p:nvSpPr>
        <p:spPr>
          <a:xfrm>
            <a:off x="232883" y="3886610"/>
            <a:ext cx="573807" cy="3755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283033" y="3806876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5845229" y="3839849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/>
          <p:cNvSpPr/>
          <p:nvPr/>
        </p:nvSpPr>
        <p:spPr>
          <a:xfrm>
            <a:off x="6251636" y="3957414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6681196" y="3839217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>
            <a:off x="6977236" y="3892732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7406796" y="3774535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7736506" y="3914501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/>
          <p:cNvSpPr/>
          <p:nvPr/>
        </p:nvSpPr>
        <p:spPr>
          <a:xfrm>
            <a:off x="8166066" y="3796304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/>
          <p:cNvSpPr/>
          <p:nvPr/>
        </p:nvSpPr>
        <p:spPr>
          <a:xfrm>
            <a:off x="8572473" y="3913869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/>
          <p:cNvSpPr/>
          <p:nvPr/>
        </p:nvSpPr>
        <p:spPr>
          <a:xfrm>
            <a:off x="9245076" y="3719470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/>
          <p:cNvSpPr/>
          <p:nvPr/>
        </p:nvSpPr>
        <p:spPr>
          <a:xfrm>
            <a:off x="9637707" y="3836124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/>
          <p:cNvSpPr/>
          <p:nvPr/>
        </p:nvSpPr>
        <p:spPr>
          <a:xfrm>
            <a:off x="10067267" y="3717927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10396977" y="3857893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/>
          <p:cNvSpPr/>
          <p:nvPr/>
        </p:nvSpPr>
        <p:spPr>
          <a:xfrm>
            <a:off x="10826537" y="3739696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/>
          <p:cNvSpPr/>
          <p:nvPr/>
        </p:nvSpPr>
        <p:spPr>
          <a:xfrm>
            <a:off x="11232944" y="3857261"/>
            <a:ext cx="965114" cy="404948"/>
          </a:xfrm>
          <a:prstGeom prst="cloud">
            <a:avLst/>
          </a:prstGeom>
          <a:solidFill>
            <a:srgbClr val="11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17" y="2253439"/>
            <a:ext cx="2676525" cy="14573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53" y="2273665"/>
            <a:ext cx="2676525" cy="1457325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916901" y="5156552"/>
            <a:ext cx="3975441" cy="1111148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5" name="TextBox 54"/>
          <p:cNvSpPr txBox="1"/>
          <p:nvPr/>
        </p:nvSpPr>
        <p:spPr>
          <a:xfrm>
            <a:off x="993052" y="5249755"/>
            <a:ext cx="382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ส่งผลให้น้ำขาดออกซิเจน ค่า</a:t>
            </a:r>
            <a:r>
              <a:rPr lang="en-US" sz="2800" dirty="0"/>
              <a:t> BOD </a:t>
            </a:r>
            <a:r>
              <a:rPr lang="th-TH" sz="2800" dirty="0"/>
              <a:t>ในน้ำสูงขึ้น จึงเกิดมลพิษทางน้ำ</a:t>
            </a:r>
            <a:endParaRPr lang="en-US" sz="2800" dirty="0"/>
          </a:p>
        </p:txBody>
      </p:sp>
      <p:sp>
        <p:nvSpPr>
          <p:cNvPr id="56" name="Right Arrow 55"/>
          <p:cNvSpPr/>
          <p:nvPr/>
        </p:nvSpPr>
        <p:spPr>
          <a:xfrm>
            <a:off x="238863" y="5583802"/>
            <a:ext cx="573807" cy="3755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5FF8C7-9F52-48B5-A353-1AFF23E9B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4" y="4143771"/>
            <a:ext cx="1408291" cy="20367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6D5636-ACC2-4290-8F8F-C67BAB2A3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819" y="5514321"/>
            <a:ext cx="1075566" cy="1555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A2D13F-6030-45F2-A517-4C1FC081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78" y="4376498"/>
            <a:ext cx="1086574" cy="1207304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2A3F411-B0B9-4BCF-B6D8-3B903F08A7B3}"/>
              </a:ext>
            </a:extLst>
          </p:cNvPr>
          <p:cNvSpPr/>
          <p:nvPr/>
        </p:nvSpPr>
        <p:spPr>
          <a:xfrm>
            <a:off x="7010450" y="6180556"/>
            <a:ext cx="1534369" cy="5291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2A53B7-0BA4-4C18-9FC5-9DC916A0046F}"/>
              </a:ext>
            </a:extLst>
          </p:cNvPr>
          <p:cNvSpPr txBox="1"/>
          <p:nvPr/>
        </p:nvSpPr>
        <p:spPr>
          <a:xfrm>
            <a:off x="7095573" y="6267700"/>
            <a:ext cx="144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BOD </a:t>
            </a:r>
            <a:r>
              <a:rPr lang="th-TH" sz="2400" dirty="0"/>
              <a:t>สูงขึ้น</a:t>
            </a:r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A9EDD8DB-B8CF-43FE-86C6-91CE1D11B57C}"/>
              </a:ext>
            </a:extLst>
          </p:cNvPr>
          <p:cNvSpPr/>
          <p:nvPr/>
        </p:nvSpPr>
        <p:spPr>
          <a:xfrm>
            <a:off x="8082006" y="5528958"/>
            <a:ext cx="262162" cy="4661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2" name="ปัจัยที่มีผลต่อค่าTKNในน้ำ">
            <a:hlinkClick r:id="" action="ppaction://media"/>
            <a:extLst>
              <a:ext uri="{FF2B5EF4-FFF2-40B4-BE49-F238E27FC236}">
                <a16:creationId xmlns:a16="http://schemas.microsoft.com/office/drawing/2014/main" id="{2066DE58-70FC-4692-8602-771AF312D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5943" y="6061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460"/>
    </mc:Choice>
    <mc:Fallback xmlns="">
      <p:transition spd="slow" advClick="0" advTm="2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85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40" grpId="0" animBg="1"/>
      <p:bldP spid="41" grpId="0"/>
      <p:bldP spid="2" grpId="0" animBg="1"/>
      <p:bldP spid="3" grpId="0" animBg="1"/>
      <p:bldP spid="4" grpId="0"/>
      <p:bldP spid="5" grpId="0" animBg="1"/>
      <p:bldP spid="6" grpId="0"/>
      <p:bldP spid="33" grpId="0" animBg="1"/>
      <p:bldP spid="54" grpId="0" animBg="1"/>
      <p:bldP spid="55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18558-4AC4-4FB8-8ED9-74A7C828FD32}"/>
              </a:ext>
            </a:extLst>
          </p:cNvPr>
          <p:cNvSpPr txBox="1"/>
          <p:nvPr/>
        </p:nvSpPr>
        <p:spPr>
          <a:xfrm>
            <a:off x="2448416" y="27039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เครื่องมือและอุปกรณ์</a:t>
            </a:r>
            <a:endParaRPr lang="en-US" sz="3200" b="1" u="sng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4BD14-6986-4D91-8BDD-97E8898378F6}"/>
              </a:ext>
            </a:extLst>
          </p:cNvPr>
          <p:cNvSpPr txBox="1"/>
          <p:nvPr/>
        </p:nvSpPr>
        <p:spPr>
          <a:xfrm>
            <a:off x="778936" y="985765"/>
            <a:ext cx="275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1.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เครื่องกลั่นแอมโมเนีย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42490-8547-4AB8-A387-50A5951CC4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55" y="1508984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B6B49-52C2-4757-B3D1-36DF503DE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4" y="4434231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A40BE-A5B3-4084-8FB3-32AA494CCE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4" y="1560022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F1312A-DCFA-4DD7-A31A-FFC17657E8C7}"/>
              </a:ext>
            </a:extLst>
          </p:cNvPr>
          <p:cNvSpPr txBox="1"/>
          <p:nvPr/>
        </p:nvSpPr>
        <p:spPr>
          <a:xfrm>
            <a:off x="945444" y="3887262"/>
            <a:ext cx="20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2.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เครื่องย่อย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9A5BC-5797-4E1E-B1E5-CCB2081ED670}"/>
              </a:ext>
            </a:extLst>
          </p:cNvPr>
          <p:cNvSpPr txBox="1"/>
          <p:nvPr/>
        </p:nvSpPr>
        <p:spPr>
          <a:xfrm>
            <a:off x="4674483" y="950140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หลอดเจลดาล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ห์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07348-217A-40DE-8323-82E24236352E}"/>
              </a:ext>
            </a:extLst>
          </p:cNvPr>
          <p:cNvSpPr/>
          <p:nvPr/>
        </p:nvSpPr>
        <p:spPr>
          <a:xfrm>
            <a:off x="4760120" y="3887262"/>
            <a:ext cx="2059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ขวดรูปชมพู่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747151-3233-4E9A-8584-684ACA6668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55" y="4446106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015602-9255-46D4-9B2A-8BEAB1099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6156" y="688910"/>
            <a:ext cx="2447925" cy="5715000"/>
          </a:xfrm>
          <a:prstGeom prst="rect">
            <a:avLst/>
          </a:prstGeom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949D6068-5AF7-4A29-9308-1CAACB019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4465" y="5986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880"/>
    </mc:Choice>
    <mc:Fallback xmlns="">
      <p:transition spd="slow" advClick="0" advTm="1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F991D3-DF3C-4DA9-BF60-E35B09B64BF1}"/>
              </a:ext>
            </a:extLst>
          </p:cNvPr>
          <p:cNvSpPr txBox="1"/>
          <p:nvPr/>
        </p:nvSpPr>
        <p:spPr>
          <a:xfrm>
            <a:off x="3949519" y="866229"/>
            <a:ext cx="350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ปิเปต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pipette)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E4F46-F785-49EB-8D6A-AE620019A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82" y="1547494"/>
            <a:ext cx="2057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90EC6-A855-4AF9-A5F3-C3748A85D81B}"/>
              </a:ext>
            </a:extLst>
          </p:cNvPr>
          <p:cNvSpPr txBox="1"/>
          <p:nvPr/>
        </p:nvSpPr>
        <p:spPr>
          <a:xfrm>
            <a:off x="7075073" y="868047"/>
            <a:ext cx="338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7.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บิวเรต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Burette)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ADE79-57D4-4D64-9E5B-9BA862407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42" y="1545694"/>
            <a:ext cx="1175536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CC49E-91B7-4278-87DD-CA604BCB1526}"/>
              </a:ext>
            </a:extLst>
          </p:cNvPr>
          <p:cNvSpPr txBox="1"/>
          <p:nvPr/>
        </p:nvSpPr>
        <p:spPr>
          <a:xfrm>
            <a:off x="3818894" y="37637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6.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บีกเกอร์(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beaker)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C78856-7437-4217-B945-F4AD6FB6B1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82" y="4410482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50D015-95AD-4A4C-9EB5-8421E6CE3246}"/>
              </a:ext>
            </a:extLst>
          </p:cNvPr>
          <p:cNvSpPr txBox="1"/>
          <p:nvPr/>
        </p:nvSpPr>
        <p:spPr>
          <a:xfrm>
            <a:off x="6960112" y="3763740"/>
            <a:ext cx="383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8.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เม็ดบีทป้องกันการเดือด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5E311-FE80-477A-8F9C-E42236640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59" y="4410482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93CF0-2388-48D4-9804-E096C13CFF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1" y="754682"/>
            <a:ext cx="2447925" cy="5715000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6E87E032-00E5-4616-8442-1864806F0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5579" y="6069281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07D5EF-4955-47CB-8EDE-C49C47AEA8CC}"/>
              </a:ext>
            </a:extLst>
          </p:cNvPr>
          <p:cNvSpPr/>
          <p:nvPr/>
        </p:nvSpPr>
        <p:spPr>
          <a:xfrm>
            <a:off x="4689103" y="242713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เครื่องมือและอุปกรณ์(ต่อ)</a:t>
            </a:r>
            <a:endParaRPr lang="en-US" sz="3200" b="1" u="sng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0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00"/>
    </mc:Choice>
    <mc:Fallback xmlns="">
      <p:transition spd="slow" advClick="0" advTm="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9B496-D683-43B1-A7E5-8533666B1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1" y="1535978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FE7815-8AB3-4639-99DB-43F4C7186779}"/>
              </a:ext>
            </a:extLst>
          </p:cNvPr>
          <p:cNvSpPr txBox="1"/>
          <p:nvPr/>
        </p:nvSpPr>
        <p:spPr>
          <a:xfrm>
            <a:off x="1507106" y="920123"/>
            <a:ext cx="174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9.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กระบอกตวง 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C3A45-B7A2-4C54-8DFF-387B447E014D}"/>
              </a:ext>
            </a:extLst>
          </p:cNvPr>
          <p:cNvSpPr/>
          <p:nvPr/>
        </p:nvSpPr>
        <p:spPr>
          <a:xfrm>
            <a:off x="2717799" y="242713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เครื่องมือและอุปกรณ์(ต่อ)</a:t>
            </a:r>
            <a:endParaRPr lang="en-US" sz="3200" b="1" u="sng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41803-3DC4-4780-AE43-3AF8F4FF438A}"/>
              </a:ext>
            </a:extLst>
          </p:cNvPr>
          <p:cNvSpPr txBox="1"/>
          <p:nvPr/>
        </p:nvSpPr>
        <p:spPr>
          <a:xfrm>
            <a:off x="1343334" y="3881575"/>
            <a:ext cx="206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10.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น้ำตัวอย่าง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9D7A5-0CB3-4F5B-9ABF-C5CF63723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1" y="4410482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ADA25B-4511-4B04-812E-EEFFB8C5146B}"/>
              </a:ext>
            </a:extLst>
          </p:cNvPr>
          <p:cNvSpPr txBox="1"/>
          <p:nvPr/>
        </p:nvSpPr>
        <p:spPr>
          <a:xfrm>
            <a:off x="4896889" y="3881575"/>
            <a:ext cx="149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12.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ลูกยาง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E8219-3AE8-42BF-A719-4641302D1E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3" y="4410482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E544E-97F6-49E8-B6FE-81DCDFDEC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45" y="1535978"/>
            <a:ext cx="2059200" cy="20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FC2477-EB05-461F-BEBF-FC338D6AAB06}"/>
              </a:ext>
            </a:extLst>
          </p:cNvPr>
          <p:cNvSpPr txBox="1"/>
          <p:nvPr/>
        </p:nvSpPr>
        <p:spPr>
          <a:xfrm>
            <a:off x="4693032" y="889416"/>
            <a:ext cx="236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11. Magnetic Stirrer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6CAA9B6-EDC4-4399-B02C-2F2568BD3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8025" y="748995"/>
            <a:ext cx="2447925" cy="5715000"/>
          </a:xfrm>
          <a:prstGeom prst="rect">
            <a:avLst/>
          </a:prstGeom>
        </p:spPr>
      </p:pic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1C9C8B3C-6FCD-447C-BFBB-39A7B74D2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7121" y="5998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600"/>
    </mc:Choice>
    <mc:Fallback xmlns="">
      <p:transition spd="slow" advClick="0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F10DB4-1626-4386-A20E-884DA9EFAAD1}"/>
              </a:ext>
            </a:extLst>
          </p:cNvPr>
          <p:cNvSpPr/>
          <p:nvPr/>
        </p:nvSpPr>
        <p:spPr>
          <a:xfrm>
            <a:off x="2991034" y="0"/>
            <a:ext cx="9200966" cy="6858000"/>
          </a:xfrm>
          <a:prstGeom prst="rect">
            <a:avLst/>
          </a:prstGeom>
          <a:solidFill>
            <a:srgbClr val="EB9FE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FEB23F-6E49-4BB5-B4FF-8C9372714086}"/>
              </a:ext>
            </a:extLst>
          </p:cNvPr>
          <p:cNvGrpSpPr/>
          <p:nvPr/>
        </p:nvGrpSpPr>
        <p:grpSpPr>
          <a:xfrm flipV="1">
            <a:off x="922309" y="2795135"/>
            <a:ext cx="866025" cy="98633"/>
            <a:chOff x="4464303" y="2808364"/>
            <a:chExt cx="1116580" cy="5212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F6E6CA1-5097-4DA9-AF94-227106B7C805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CDF4920E-F3AD-4C8E-9CF4-A86CADDA1B9F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54DABF-29A7-4EE8-99D2-E06305A1225F}"/>
              </a:ext>
            </a:extLst>
          </p:cNvPr>
          <p:cNvGrpSpPr/>
          <p:nvPr/>
        </p:nvGrpSpPr>
        <p:grpSpPr>
          <a:xfrm>
            <a:off x="192281" y="1754810"/>
            <a:ext cx="2350509" cy="5069039"/>
            <a:chOff x="971671" y="290418"/>
            <a:chExt cx="3676529" cy="640140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E065029-0122-4671-8EDE-D0E5DD60BBF0}"/>
                </a:ext>
              </a:extLst>
            </p:cNvPr>
            <p:cNvSpPr/>
            <p:nvPr/>
          </p:nvSpPr>
          <p:spPr>
            <a:xfrm>
              <a:off x="1447800" y="1295400"/>
              <a:ext cx="2209800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2">
              <a:extLst>
                <a:ext uri="{FF2B5EF4-FFF2-40B4-BE49-F238E27FC236}">
                  <a16:creationId xmlns:a16="http://schemas.microsoft.com/office/drawing/2014/main" id="{7CF6DCFD-5073-4EA3-BEE7-1A3845401A97}"/>
                </a:ext>
              </a:extLst>
            </p:cNvPr>
            <p:cNvSpPr/>
            <p:nvPr/>
          </p:nvSpPr>
          <p:spPr>
            <a:xfrm>
              <a:off x="1187168" y="290418"/>
              <a:ext cx="2731064" cy="1931684"/>
            </a:xfrm>
            <a:custGeom>
              <a:avLst/>
              <a:gdLst>
                <a:gd name="connsiteX0" fmla="*/ 249955 w 2731064"/>
                <a:gd name="connsiteY0" fmla="*/ 1607655 h 1931684"/>
                <a:gd name="connsiteX1" fmla="*/ 277664 w 2731064"/>
                <a:gd name="connsiteY1" fmla="*/ 1870891 h 1931684"/>
                <a:gd name="connsiteX2" fmla="*/ 388500 w 2731064"/>
                <a:gd name="connsiteY2" fmla="*/ 1621509 h 1931684"/>
                <a:gd name="connsiteX3" fmla="*/ 928828 w 2731064"/>
                <a:gd name="connsiteY3" fmla="*/ 1358273 h 1931684"/>
                <a:gd name="connsiteX4" fmla="*/ 914973 w 2731064"/>
                <a:gd name="connsiteY4" fmla="*/ 1593800 h 1931684"/>
                <a:gd name="connsiteX5" fmla="*/ 1275191 w 2731064"/>
                <a:gd name="connsiteY5" fmla="*/ 1219727 h 1931684"/>
                <a:gd name="connsiteX6" fmla="*/ 1760100 w 2731064"/>
                <a:gd name="connsiteY6" fmla="*/ 1455255 h 1931684"/>
                <a:gd name="connsiteX7" fmla="*/ 2064900 w 2731064"/>
                <a:gd name="connsiteY7" fmla="*/ 1538382 h 1931684"/>
                <a:gd name="connsiteX8" fmla="*/ 2314282 w 2731064"/>
                <a:gd name="connsiteY8" fmla="*/ 1746200 h 1931684"/>
                <a:gd name="connsiteX9" fmla="*/ 2383555 w 2731064"/>
                <a:gd name="connsiteY9" fmla="*/ 1926309 h 1931684"/>
                <a:gd name="connsiteX10" fmla="*/ 2466682 w 2731064"/>
                <a:gd name="connsiteY10" fmla="*/ 1621509 h 1931684"/>
                <a:gd name="connsiteX11" fmla="*/ 2619082 w 2731064"/>
                <a:gd name="connsiteY11" fmla="*/ 1926309 h 1931684"/>
                <a:gd name="connsiteX12" fmla="*/ 2729919 w 2731064"/>
                <a:gd name="connsiteY12" fmla="*/ 1302855 h 1931684"/>
                <a:gd name="connsiteX13" fmla="*/ 2549810 w 2731064"/>
                <a:gd name="connsiteY13" fmla="*/ 748673 h 1931684"/>
                <a:gd name="connsiteX14" fmla="*/ 2092610 w 2731064"/>
                <a:gd name="connsiteY14" fmla="*/ 457727 h 1931684"/>
                <a:gd name="connsiteX15" fmla="*/ 1773955 w 2731064"/>
                <a:gd name="connsiteY15" fmla="*/ 457727 h 1931684"/>
                <a:gd name="connsiteX16" fmla="*/ 2023337 w 2731064"/>
                <a:gd name="connsiteY16" fmla="*/ 333037 h 1931684"/>
                <a:gd name="connsiteX17" fmla="*/ 1746246 w 2731064"/>
                <a:gd name="connsiteY17" fmla="*/ 305327 h 1931684"/>
                <a:gd name="connsiteX18" fmla="*/ 1510719 w 2731064"/>
                <a:gd name="connsiteY18" fmla="*/ 527 h 1931684"/>
                <a:gd name="connsiteX19" fmla="*/ 1607700 w 2731064"/>
                <a:gd name="connsiteY19" fmla="*/ 388455 h 1931684"/>
                <a:gd name="connsiteX20" fmla="*/ 1039664 w 2731064"/>
                <a:gd name="connsiteY20" fmla="*/ 333037 h 1931684"/>
                <a:gd name="connsiteX21" fmla="*/ 596319 w 2731064"/>
                <a:gd name="connsiteY21" fmla="*/ 430018 h 1931684"/>
                <a:gd name="connsiteX22" fmla="*/ 388500 w 2731064"/>
                <a:gd name="connsiteY22" fmla="*/ 554709 h 1931684"/>
                <a:gd name="connsiteX23" fmla="*/ 111410 w 2731064"/>
                <a:gd name="connsiteY23" fmla="*/ 859509 h 1931684"/>
                <a:gd name="connsiteX24" fmla="*/ 573 w 2731064"/>
                <a:gd name="connsiteY24" fmla="*/ 1219727 h 1931684"/>
                <a:gd name="connsiteX25" fmla="*/ 69846 w 2731064"/>
                <a:gd name="connsiteY25" fmla="*/ 1358273 h 1931684"/>
                <a:gd name="connsiteX26" fmla="*/ 111410 w 2731064"/>
                <a:gd name="connsiteY26" fmla="*/ 1302855 h 1931684"/>
                <a:gd name="connsiteX27" fmla="*/ 42137 w 2731064"/>
                <a:gd name="connsiteY27" fmla="*/ 1510673 h 1931684"/>
                <a:gd name="connsiteX28" fmla="*/ 208391 w 2731064"/>
                <a:gd name="connsiteY28" fmla="*/ 1510673 h 1931684"/>
                <a:gd name="connsiteX29" fmla="*/ 180682 w 2731064"/>
                <a:gd name="connsiteY29" fmla="*/ 1690782 h 1931684"/>
                <a:gd name="connsiteX30" fmla="*/ 305373 w 2731064"/>
                <a:gd name="connsiteY30" fmla="*/ 1621509 h 1931684"/>
                <a:gd name="connsiteX31" fmla="*/ 249955 w 2731064"/>
                <a:gd name="connsiteY31" fmla="*/ 1607655 h 19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1064" h="1931684">
                  <a:moveTo>
                    <a:pt x="249955" y="1607655"/>
                  </a:moveTo>
                  <a:cubicBezTo>
                    <a:pt x="245337" y="1649219"/>
                    <a:pt x="254573" y="1868582"/>
                    <a:pt x="277664" y="1870891"/>
                  </a:cubicBezTo>
                  <a:cubicBezTo>
                    <a:pt x="300755" y="1873200"/>
                    <a:pt x="279973" y="1706945"/>
                    <a:pt x="388500" y="1621509"/>
                  </a:cubicBezTo>
                  <a:cubicBezTo>
                    <a:pt x="497027" y="1536073"/>
                    <a:pt x="841083" y="1362891"/>
                    <a:pt x="928828" y="1358273"/>
                  </a:cubicBezTo>
                  <a:cubicBezTo>
                    <a:pt x="1016573" y="1353655"/>
                    <a:pt x="857246" y="1616891"/>
                    <a:pt x="914973" y="1593800"/>
                  </a:cubicBezTo>
                  <a:cubicBezTo>
                    <a:pt x="972700" y="1570709"/>
                    <a:pt x="1134337" y="1242818"/>
                    <a:pt x="1275191" y="1219727"/>
                  </a:cubicBezTo>
                  <a:cubicBezTo>
                    <a:pt x="1416045" y="1196636"/>
                    <a:pt x="1628482" y="1402146"/>
                    <a:pt x="1760100" y="1455255"/>
                  </a:cubicBezTo>
                  <a:cubicBezTo>
                    <a:pt x="1891718" y="1508364"/>
                    <a:pt x="1972537" y="1489891"/>
                    <a:pt x="2064900" y="1538382"/>
                  </a:cubicBezTo>
                  <a:cubicBezTo>
                    <a:pt x="2157263" y="1586873"/>
                    <a:pt x="2261173" y="1681546"/>
                    <a:pt x="2314282" y="1746200"/>
                  </a:cubicBezTo>
                  <a:cubicBezTo>
                    <a:pt x="2367391" y="1810855"/>
                    <a:pt x="2358155" y="1947091"/>
                    <a:pt x="2383555" y="1926309"/>
                  </a:cubicBezTo>
                  <a:cubicBezTo>
                    <a:pt x="2408955" y="1905527"/>
                    <a:pt x="2427428" y="1621509"/>
                    <a:pt x="2466682" y="1621509"/>
                  </a:cubicBezTo>
                  <a:cubicBezTo>
                    <a:pt x="2505936" y="1621509"/>
                    <a:pt x="2575209" y="1979418"/>
                    <a:pt x="2619082" y="1926309"/>
                  </a:cubicBezTo>
                  <a:cubicBezTo>
                    <a:pt x="2662955" y="1873200"/>
                    <a:pt x="2741464" y="1499128"/>
                    <a:pt x="2729919" y="1302855"/>
                  </a:cubicBezTo>
                  <a:cubicBezTo>
                    <a:pt x="2718374" y="1106582"/>
                    <a:pt x="2656028" y="889528"/>
                    <a:pt x="2549810" y="748673"/>
                  </a:cubicBezTo>
                  <a:cubicBezTo>
                    <a:pt x="2443592" y="607818"/>
                    <a:pt x="2221919" y="506218"/>
                    <a:pt x="2092610" y="457727"/>
                  </a:cubicBezTo>
                  <a:cubicBezTo>
                    <a:pt x="1963301" y="409236"/>
                    <a:pt x="1785501" y="478509"/>
                    <a:pt x="1773955" y="457727"/>
                  </a:cubicBezTo>
                  <a:cubicBezTo>
                    <a:pt x="1762410" y="436945"/>
                    <a:pt x="2027955" y="358437"/>
                    <a:pt x="2023337" y="333037"/>
                  </a:cubicBezTo>
                  <a:cubicBezTo>
                    <a:pt x="2018719" y="307637"/>
                    <a:pt x="1831682" y="360745"/>
                    <a:pt x="1746246" y="305327"/>
                  </a:cubicBezTo>
                  <a:cubicBezTo>
                    <a:pt x="1660810" y="249909"/>
                    <a:pt x="1533810" y="-13328"/>
                    <a:pt x="1510719" y="527"/>
                  </a:cubicBezTo>
                  <a:cubicBezTo>
                    <a:pt x="1487628" y="14382"/>
                    <a:pt x="1686209" y="333037"/>
                    <a:pt x="1607700" y="388455"/>
                  </a:cubicBezTo>
                  <a:cubicBezTo>
                    <a:pt x="1529191" y="443873"/>
                    <a:pt x="1208228" y="326110"/>
                    <a:pt x="1039664" y="333037"/>
                  </a:cubicBezTo>
                  <a:cubicBezTo>
                    <a:pt x="871101" y="339964"/>
                    <a:pt x="704846" y="393073"/>
                    <a:pt x="596319" y="430018"/>
                  </a:cubicBezTo>
                  <a:cubicBezTo>
                    <a:pt x="487792" y="466963"/>
                    <a:pt x="469318" y="483127"/>
                    <a:pt x="388500" y="554709"/>
                  </a:cubicBezTo>
                  <a:cubicBezTo>
                    <a:pt x="307682" y="626291"/>
                    <a:pt x="176064" y="748673"/>
                    <a:pt x="111410" y="859509"/>
                  </a:cubicBezTo>
                  <a:cubicBezTo>
                    <a:pt x="46756" y="970345"/>
                    <a:pt x="7500" y="1136600"/>
                    <a:pt x="573" y="1219727"/>
                  </a:cubicBezTo>
                  <a:cubicBezTo>
                    <a:pt x="-6354" y="1302854"/>
                    <a:pt x="51373" y="1344418"/>
                    <a:pt x="69846" y="1358273"/>
                  </a:cubicBezTo>
                  <a:cubicBezTo>
                    <a:pt x="88319" y="1372128"/>
                    <a:pt x="116028" y="1277455"/>
                    <a:pt x="111410" y="1302855"/>
                  </a:cubicBezTo>
                  <a:cubicBezTo>
                    <a:pt x="106792" y="1328255"/>
                    <a:pt x="25973" y="1476037"/>
                    <a:pt x="42137" y="1510673"/>
                  </a:cubicBezTo>
                  <a:cubicBezTo>
                    <a:pt x="58301" y="1545309"/>
                    <a:pt x="185300" y="1480655"/>
                    <a:pt x="208391" y="1510673"/>
                  </a:cubicBezTo>
                  <a:cubicBezTo>
                    <a:pt x="231482" y="1540691"/>
                    <a:pt x="164518" y="1672309"/>
                    <a:pt x="180682" y="1690782"/>
                  </a:cubicBezTo>
                  <a:cubicBezTo>
                    <a:pt x="196846" y="1709255"/>
                    <a:pt x="291518" y="1628436"/>
                    <a:pt x="305373" y="1621509"/>
                  </a:cubicBezTo>
                  <a:cubicBezTo>
                    <a:pt x="319228" y="1614582"/>
                    <a:pt x="254573" y="1566091"/>
                    <a:pt x="249955" y="1607655"/>
                  </a:cubicBezTo>
                  <a:close/>
                </a:path>
              </a:pathLst>
            </a:custGeom>
            <a:solidFill>
              <a:srgbClr val="AE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CA27966-3ADA-4343-A0FE-8DC19D7B33DC}"/>
                </a:ext>
              </a:extLst>
            </p:cNvPr>
            <p:cNvGrpSpPr/>
            <p:nvPr/>
          </p:nvGrpSpPr>
          <p:grpSpPr>
            <a:xfrm>
              <a:off x="1600199" y="4948641"/>
              <a:ext cx="1836743" cy="1743182"/>
              <a:chOff x="1524000" y="4855252"/>
              <a:chExt cx="1572854" cy="1743182"/>
            </a:xfrm>
            <a:solidFill>
              <a:srgbClr val="CC3300"/>
            </a:solidFill>
          </p:grpSpPr>
          <p:sp>
            <p:nvSpPr>
              <p:cNvPr id="71" name="Flowchart: Manual Operation 70">
                <a:extLst>
                  <a:ext uri="{FF2B5EF4-FFF2-40B4-BE49-F238E27FC236}">
                    <a16:creationId xmlns:a16="http://schemas.microsoft.com/office/drawing/2014/main" id="{44DE526A-632D-4AD9-B88C-54B1B3E8C195}"/>
                  </a:ext>
                </a:extLst>
              </p:cNvPr>
              <p:cNvSpPr/>
              <p:nvPr/>
            </p:nvSpPr>
            <p:spPr>
              <a:xfrm>
                <a:off x="1524000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Manual Operation 71">
                <a:extLst>
                  <a:ext uri="{FF2B5EF4-FFF2-40B4-BE49-F238E27FC236}">
                    <a16:creationId xmlns:a16="http://schemas.microsoft.com/office/drawing/2014/main" id="{869B20C0-976D-483E-9F2D-4A6D2034D8C0}"/>
                  </a:ext>
                </a:extLst>
              </p:cNvPr>
              <p:cNvSpPr/>
              <p:nvPr/>
            </p:nvSpPr>
            <p:spPr>
              <a:xfrm>
                <a:off x="2310427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677A8A2-35B7-4BB2-9673-7446A850666A}"/>
                </a:ext>
              </a:extLst>
            </p:cNvPr>
            <p:cNvGrpSpPr/>
            <p:nvPr/>
          </p:nvGrpSpPr>
          <p:grpSpPr>
            <a:xfrm>
              <a:off x="971671" y="2674908"/>
              <a:ext cx="3478185" cy="2296138"/>
              <a:chOff x="982971" y="2652503"/>
              <a:chExt cx="3478185" cy="229613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254BCB2-6CBA-4CD4-B359-C598F5E112E4}"/>
                  </a:ext>
                </a:extLst>
              </p:cNvPr>
              <p:cNvSpPr/>
              <p:nvPr/>
            </p:nvSpPr>
            <p:spPr>
              <a:xfrm>
                <a:off x="2209800" y="2971800"/>
                <a:ext cx="533400" cy="152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A2001D8-B641-4EE9-A5BC-0B18FF57A690}"/>
                  </a:ext>
                </a:extLst>
              </p:cNvPr>
              <p:cNvGrpSpPr/>
              <p:nvPr/>
            </p:nvGrpSpPr>
            <p:grpSpPr>
              <a:xfrm>
                <a:off x="1946188" y="3124200"/>
                <a:ext cx="1060624" cy="1378651"/>
                <a:chOff x="1975746" y="3138697"/>
                <a:chExt cx="1060624" cy="1378651"/>
              </a:xfrm>
            </p:grpSpPr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C349ABC9-8846-439E-897E-5F9FD4068D53}"/>
                    </a:ext>
                  </a:extLst>
                </p:cNvPr>
                <p:cNvSpPr/>
                <p:nvPr/>
              </p:nvSpPr>
              <p:spPr>
                <a:xfrm rot="10800000">
                  <a:off x="2022581" y="3145748"/>
                  <a:ext cx="990600" cy="13716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iagonal Stripe 67">
                  <a:extLst>
                    <a:ext uri="{FF2B5EF4-FFF2-40B4-BE49-F238E27FC236}">
                      <a16:creationId xmlns:a16="http://schemas.microsoft.com/office/drawing/2014/main" id="{17559E49-E654-42C7-A6C0-16CF99240E9F}"/>
                    </a:ext>
                  </a:extLst>
                </p:cNvPr>
                <p:cNvSpPr/>
                <p:nvPr/>
              </p:nvSpPr>
              <p:spPr>
                <a:xfrm>
                  <a:off x="2552700" y="3145748"/>
                  <a:ext cx="483670" cy="483672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Diagonal Stripe 68">
                  <a:extLst>
                    <a:ext uri="{FF2B5EF4-FFF2-40B4-BE49-F238E27FC236}">
                      <a16:creationId xmlns:a16="http://schemas.microsoft.com/office/drawing/2014/main" id="{5A15BC4B-F652-4985-A0B8-FC886F4D1570}"/>
                    </a:ext>
                  </a:extLst>
                </p:cNvPr>
                <p:cNvSpPr/>
                <p:nvPr/>
              </p:nvSpPr>
              <p:spPr>
                <a:xfrm rot="5639964">
                  <a:off x="1964196" y="3150247"/>
                  <a:ext cx="454677" cy="431577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lowchart: Manual Operation 69">
                  <a:extLst>
                    <a:ext uri="{FF2B5EF4-FFF2-40B4-BE49-F238E27FC236}">
                      <a16:creationId xmlns:a16="http://schemas.microsoft.com/office/drawing/2014/main" id="{4A504377-DA82-425C-9BF2-E159574445D5}"/>
                    </a:ext>
                  </a:extLst>
                </p:cNvPr>
                <p:cNvSpPr/>
                <p:nvPr/>
              </p:nvSpPr>
              <p:spPr>
                <a:xfrm>
                  <a:off x="2310427" y="3366036"/>
                  <a:ext cx="332145" cy="334044"/>
                </a:xfrm>
                <a:prstGeom prst="flowChartManualOperati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lowchart: Manual Operation 61">
                <a:extLst>
                  <a:ext uri="{FF2B5EF4-FFF2-40B4-BE49-F238E27FC236}">
                    <a16:creationId xmlns:a16="http://schemas.microsoft.com/office/drawing/2014/main" id="{4F5D3482-A1F7-4F3B-B404-63933F399AD2}"/>
                  </a:ext>
                </a:extLst>
              </p:cNvPr>
              <p:cNvSpPr/>
              <p:nvPr/>
            </p:nvSpPr>
            <p:spPr>
              <a:xfrm>
                <a:off x="1447800" y="3102393"/>
                <a:ext cx="533398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Manual Operation 62">
                <a:extLst>
                  <a:ext uri="{FF2B5EF4-FFF2-40B4-BE49-F238E27FC236}">
                    <a16:creationId xmlns:a16="http://schemas.microsoft.com/office/drawing/2014/main" id="{B3A1D580-FCEE-4886-B989-7F3BBB81D524}"/>
                  </a:ext>
                </a:extLst>
              </p:cNvPr>
              <p:cNvSpPr/>
              <p:nvPr/>
            </p:nvSpPr>
            <p:spPr>
              <a:xfrm>
                <a:off x="2992957" y="3109703"/>
                <a:ext cx="554183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L-Shape 63">
                <a:extLst>
                  <a:ext uri="{FF2B5EF4-FFF2-40B4-BE49-F238E27FC236}">
                    <a16:creationId xmlns:a16="http://schemas.microsoft.com/office/drawing/2014/main" id="{8306D9EA-DF9C-46C3-AE92-B077262E306E}"/>
                  </a:ext>
                </a:extLst>
              </p:cNvPr>
              <p:cNvSpPr/>
              <p:nvPr/>
            </p:nvSpPr>
            <p:spPr>
              <a:xfrm rot="16200000">
                <a:off x="3418793" y="2524540"/>
                <a:ext cx="914400" cy="1170326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2B31CA0-180C-4ACE-BF7B-0FF52FA7EF9D}"/>
                  </a:ext>
                </a:extLst>
              </p:cNvPr>
              <p:cNvSpPr/>
              <p:nvPr/>
            </p:nvSpPr>
            <p:spPr>
              <a:xfrm>
                <a:off x="1600200" y="4840756"/>
                <a:ext cx="1836743" cy="10788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L-Shape 65">
                <a:extLst>
                  <a:ext uri="{FF2B5EF4-FFF2-40B4-BE49-F238E27FC236}">
                    <a16:creationId xmlns:a16="http://schemas.microsoft.com/office/drawing/2014/main" id="{3A358089-8338-40E0-90A7-D7007478A79B}"/>
                  </a:ext>
                </a:extLst>
              </p:cNvPr>
              <p:cNvSpPr/>
              <p:nvPr/>
            </p:nvSpPr>
            <p:spPr>
              <a:xfrm rot="1060873">
                <a:off x="982971" y="3147386"/>
                <a:ext cx="827599" cy="1252313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0505676-233A-4D0C-898F-DFEEE4C0712C}"/>
                </a:ext>
              </a:extLst>
            </p:cNvPr>
            <p:cNvSpPr/>
            <p:nvPr/>
          </p:nvSpPr>
          <p:spPr>
            <a:xfrm>
              <a:off x="3954597" y="1834674"/>
              <a:ext cx="693603" cy="868022"/>
            </a:xfrm>
            <a:custGeom>
              <a:avLst/>
              <a:gdLst>
                <a:gd name="connsiteX0" fmla="*/ 97857 w 693603"/>
                <a:gd name="connsiteY0" fmla="*/ 811544 h 868022"/>
                <a:gd name="connsiteX1" fmla="*/ 111712 w 693603"/>
                <a:gd name="connsiteY1" fmla="*/ 686853 h 868022"/>
                <a:gd name="connsiteX2" fmla="*/ 875 w 693603"/>
                <a:gd name="connsiteY2" fmla="*/ 451326 h 868022"/>
                <a:gd name="connsiteX3" fmla="*/ 180984 w 693603"/>
                <a:gd name="connsiteY3" fmla="*/ 437471 h 868022"/>
                <a:gd name="connsiteX4" fmla="*/ 277966 w 693603"/>
                <a:gd name="connsiteY4" fmla="*/ 257362 h 868022"/>
                <a:gd name="connsiteX5" fmla="*/ 388803 w 693603"/>
                <a:gd name="connsiteY5" fmla="*/ 7981 h 868022"/>
                <a:gd name="connsiteX6" fmla="*/ 610475 w 693603"/>
                <a:gd name="connsiteY6" fmla="*/ 91108 h 868022"/>
                <a:gd name="connsiteX7" fmla="*/ 693603 w 693603"/>
                <a:gd name="connsiteY7" fmla="*/ 382053 h 868022"/>
                <a:gd name="connsiteX8" fmla="*/ 610475 w 693603"/>
                <a:gd name="connsiteY8" fmla="*/ 631435 h 868022"/>
                <a:gd name="connsiteX9" fmla="*/ 471930 w 693603"/>
                <a:gd name="connsiteY9" fmla="*/ 825399 h 868022"/>
                <a:gd name="connsiteX10" fmla="*/ 485784 w 693603"/>
                <a:gd name="connsiteY10" fmla="*/ 853108 h 868022"/>
                <a:gd name="connsiteX11" fmla="*/ 84003 w 693603"/>
                <a:gd name="connsiteY11" fmla="*/ 866962 h 868022"/>
                <a:gd name="connsiteX12" fmla="*/ 97857 w 693603"/>
                <a:gd name="connsiteY12" fmla="*/ 811544 h 86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603" h="868022">
                  <a:moveTo>
                    <a:pt x="97857" y="811544"/>
                  </a:moveTo>
                  <a:cubicBezTo>
                    <a:pt x="102475" y="781526"/>
                    <a:pt x="127876" y="746889"/>
                    <a:pt x="111712" y="686853"/>
                  </a:cubicBezTo>
                  <a:cubicBezTo>
                    <a:pt x="95548" y="626817"/>
                    <a:pt x="-10670" y="492890"/>
                    <a:pt x="875" y="451326"/>
                  </a:cubicBezTo>
                  <a:cubicBezTo>
                    <a:pt x="12420" y="409762"/>
                    <a:pt x="134802" y="469798"/>
                    <a:pt x="180984" y="437471"/>
                  </a:cubicBezTo>
                  <a:cubicBezTo>
                    <a:pt x="227166" y="405144"/>
                    <a:pt x="243330" y="328944"/>
                    <a:pt x="277966" y="257362"/>
                  </a:cubicBezTo>
                  <a:cubicBezTo>
                    <a:pt x="312602" y="185780"/>
                    <a:pt x="333385" y="35690"/>
                    <a:pt x="388803" y="7981"/>
                  </a:cubicBezTo>
                  <a:cubicBezTo>
                    <a:pt x="444221" y="-19728"/>
                    <a:pt x="559675" y="28763"/>
                    <a:pt x="610475" y="91108"/>
                  </a:cubicBezTo>
                  <a:cubicBezTo>
                    <a:pt x="661275" y="153453"/>
                    <a:pt x="693603" y="291999"/>
                    <a:pt x="693603" y="382053"/>
                  </a:cubicBezTo>
                  <a:cubicBezTo>
                    <a:pt x="693603" y="472107"/>
                    <a:pt x="647421" y="557544"/>
                    <a:pt x="610475" y="631435"/>
                  </a:cubicBezTo>
                  <a:cubicBezTo>
                    <a:pt x="573530" y="705326"/>
                    <a:pt x="492712" y="788454"/>
                    <a:pt x="471930" y="825399"/>
                  </a:cubicBezTo>
                  <a:cubicBezTo>
                    <a:pt x="451148" y="862344"/>
                    <a:pt x="550439" y="846181"/>
                    <a:pt x="485784" y="853108"/>
                  </a:cubicBezTo>
                  <a:cubicBezTo>
                    <a:pt x="421129" y="860035"/>
                    <a:pt x="150966" y="871580"/>
                    <a:pt x="84003" y="866962"/>
                  </a:cubicBezTo>
                  <a:cubicBezTo>
                    <a:pt x="17040" y="862344"/>
                    <a:pt x="93239" y="841562"/>
                    <a:pt x="97857" y="81154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BAC77AB-6B3B-471A-9B4E-9361768ECCEB}"/>
              </a:ext>
            </a:extLst>
          </p:cNvPr>
          <p:cNvGrpSpPr/>
          <p:nvPr/>
        </p:nvGrpSpPr>
        <p:grpSpPr>
          <a:xfrm>
            <a:off x="890124" y="3556631"/>
            <a:ext cx="641859" cy="216748"/>
            <a:chOff x="4464303" y="2808364"/>
            <a:chExt cx="1116580" cy="52126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78938E-ED1B-4E85-A6E3-DEB101A45875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FB23F4A7-824D-4D7F-8DC5-9990ECB048C2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5FE9F6-0C70-4FDC-BB1A-A91D021071D8}"/>
              </a:ext>
            </a:extLst>
          </p:cNvPr>
          <p:cNvGrpSpPr/>
          <p:nvPr/>
        </p:nvGrpSpPr>
        <p:grpSpPr>
          <a:xfrm>
            <a:off x="916253" y="3628765"/>
            <a:ext cx="596958" cy="77493"/>
            <a:chOff x="4464303" y="2808364"/>
            <a:chExt cx="1116580" cy="52126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3603F7-E452-4EC1-B73D-2A406235B358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40D78617-1F85-47BF-8E9A-F21D02C5975B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BFD035-5B3D-4AA5-A2BA-305956FD6F1C}"/>
              </a:ext>
            </a:extLst>
          </p:cNvPr>
          <p:cNvGrpSpPr/>
          <p:nvPr/>
        </p:nvGrpSpPr>
        <p:grpSpPr>
          <a:xfrm>
            <a:off x="576962" y="3080637"/>
            <a:ext cx="1252230" cy="158429"/>
            <a:chOff x="4876800" y="2209800"/>
            <a:chExt cx="2019300" cy="727364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8BDBA53-CF89-4027-86FD-B2B658FBD6C4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4E25A4D-A48B-4748-A796-67F9215B964D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D0DBEF7-A78A-4AEF-B4A7-FC521297E431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FEE16D8-0B64-4DF0-AAFA-72FDB86EC30C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8F68D13-45F3-4D91-B1C7-1DD4691F9EE5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24BAA52-CEC8-4BAA-B692-5E238B1417D0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51B301C-8A81-4D8F-A303-1402140C1A89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40289D8-3813-4A65-9D40-98087627723A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D99419-2DDB-45BD-81B6-455C8D6A848E}"/>
              </a:ext>
            </a:extLst>
          </p:cNvPr>
          <p:cNvGrpSpPr/>
          <p:nvPr/>
        </p:nvGrpSpPr>
        <p:grpSpPr>
          <a:xfrm>
            <a:off x="552920" y="2977650"/>
            <a:ext cx="1300314" cy="405114"/>
            <a:chOff x="4876800" y="2209800"/>
            <a:chExt cx="2019300" cy="727364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E738105-D748-49B3-8628-1D07CF1EDFAC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2266D65-AA94-4E7E-925A-2E4A5351999E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8016A10-CCFC-46D4-8871-5820E287BE12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17A208E-6350-4F16-BAE1-51132DB2683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A33FB72-32EA-49A2-BF1C-3B7FCB772CF1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194F32E-108B-4E7C-9ED1-BE0869954269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8F05EFF-C74F-4697-A008-76BCBE696C65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0EA59AD-3A96-4ED2-B575-961B2610A61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5BF4FE8C-0180-469A-9E4A-9BC21461FBFF}"/>
              </a:ext>
            </a:extLst>
          </p:cNvPr>
          <p:cNvSpPr/>
          <p:nvPr/>
        </p:nvSpPr>
        <p:spPr>
          <a:xfrm>
            <a:off x="5373511" y="282222"/>
            <a:ext cx="5305778" cy="10950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DE454C-BF78-4F75-B945-568E208A464C}"/>
              </a:ext>
            </a:extLst>
          </p:cNvPr>
          <p:cNvSpPr/>
          <p:nvPr/>
        </p:nvSpPr>
        <p:spPr>
          <a:xfrm>
            <a:off x="6287158" y="475790"/>
            <a:ext cx="3709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สารเคมีที่ใช้ทดสอบ </a:t>
            </a:r>
            <a:r>
              <a:rPr lang="en-US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TKN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C6A5AE-E3E2-47BE-9DBB-1050F41CE76C}"/>
              </a:ext>
            </a:extLst>
          </p:cNvPr>
          <p:cNvSpPr/>
          <p:nvPr/>
        </p:nvSpPr>
        <p:spPr>
          <a:xfrm>
            <a:off x="3868640" y="1861786"/>
            <a:ext cx="7200299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168EDC-FA68-4894-B96C-3DE03100407F}"/>
              </a:ext>
            </a:extLst>
          </p:cNvPr>
          <p:cNvSpPr txBox="1"/>
          <p:nvPr/>
        </p:nvSpPr>
        <p:spPr>
          <a:xfrm>
            <a:off x="3783228" y="1885279"/>
            <a:ext cx="555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 1.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สารละลายสำหรับย่อยสลาย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(Digestion solution)  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C98262-3DED-4F42-BC9A-5FA030B82DB6}"/>
              </a:ext>
            </a:extLst>
          </p:cNvPr>
          <p:cNvSpPr/>
          <p:nvPr/>
        </p:nvSpPr>
        <p:spPr>
          <a:xfrm>
            <a:off x="3868640" y="2575297"/>
            <a:ext cx="7189850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E3CBB-3520-4AFC-A748-D26FB66BA2A5}"/>
              </a:ext>
            </a:extLst>
          </p:cNvPr>
          <p:cNvSpPr/>
          <p:nvPr/>
        </p:nvSpPr>
        <p:spPr>
          <a:xfrm>
            <a:off x="3839760" y="2586868"/>
            <a:ext cx="6444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2.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สารละลายโซเดียมไฮดรอกไซด์ - โซเดียม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ไธ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โอซัลเฟต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320D997-9A3A-4A7B-88F1-1491F89AFEE4}"/>
              </a:ext>
            </a:extLst>
          </p:cNvPr>
          <p:cNvSpPr/>
          <p:nvPr/>
        </p:nvSpPr>
        <p:spPr>
          <a:xfrm>
            <a:off x="3872220" y="3268922"/>
            <a:ext cx="7186270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1D359-641E-4FFB-94F2-128F6705FD56}"/>
              </a:ext>
            </a:extLst>
          </p:cNvPr>
          <p:cNvSpPr/>
          <p:nvPr/>
        </p:nvSpPr>
        <p:spPr>
          <a:xfrm>
            <a:off x="3837043" y="3301693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3. สารละลายอิน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ดิเคเต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อร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์ผ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สม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4234B6F-5E52-4105-86C8-3C69BF1A9FE7}"/>
              </a:ext>
            </a:extLst>
          </p:cNvPr>
          <p:cNvSpPr/>
          <p:nvPr/>
        </p:nvSpPr>
        <p:spPr>
          <a:xfrm>
            <a:off x="3868641" y="3962547"/>
            <a:ext cx="7186270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th-TH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7D00D5C-37EA-4708-9605-E4E0AA0E672A}"/>
              </a:ext>
            </a:extLst>
          </p:cNvPr>
          <p:cNvSpPr/>
          <p:nvPr/>
        </p:nvSpPr>
        <p:spPr>
          <a:xfrm>
            <a:off x="3837045" y="4015157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4. สารละลายบอริกอิน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ดิเ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คติ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้ง</a:t>
            </a:r>
            <a:endParaRPr lang="th-TH" sz="2800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CF6D0A29-CC27-48DB-9760-0CF11B141832}"/>
              </a:ext>
            </a:extLst>
          </p:cNvPr>
          <p:cNvSpPr/>
          <p:nvPr/>
        </p:nvSpPr>
        <p:spPr>
          <a:xfrm>
            <a:off x="3866637" y="4631158"/>
            <a:ext cx="7204303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th-TH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2EC2F46-E5E5-46B1-81A2-4A5819C83B0B}"/>
              </a:ext>
            </a:extLst>
          </p:cNvPr>
          <p:cNvSpPr/>
          <p:nvPr/>
        </p:nvSpPr>
        <p:spPr>
          <a:xfrm>
            <a:off x="3823650" y="4666442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/>
              <a:t>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5.กรดซัลฟิวริกเข้มข้น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0CE8565-D20B-4344-8D29-A1924D815DDF}"/>
              </a:ext>
            </a:extLst>
          </p:cNvPr>
          <p:cNvSpPr/>
          <p:nvPr/>
        </p:nvSpPr>
        <p:spPr>
          <a:xfrm>
            <a:off x="3868640" y="5347422"/>
            <a:ext cx="7186270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th-TH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6B3D703-9970-4FDD-A783-DF551D0664FE}"/>
              </a:ext>
            </a:extLst>
          </p:cNvPr>
          <p:cNvSpPr/>
          <p:nvPr/>
        </p:nvSpPr>
        <p:spPr>
          <a:xfrm>
            <a:off x="3813733" y="5379906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/>
              <a:t>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6.น้ำบริสุทธิ์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Type 2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8B561DAC-F3B1-4BDC-8243-97817C831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8229" y="6133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7" grpId="0" animBg="1"/>
      <p:bldP spid="50" grpId="0"/>
      <p:bldP spid="2" grpId="0" animBg="1"/>
      <p:bldP spid="98" grpId="0"/>
      <p:bldP spid="99" grpId="0" animBg="1"/>
      <p:bldP spid="3" grpId="0"/>
      <p:bldP spid="101" grpId="0" animBg="1"/>
      <p:bldP spid="5" grpId="0"/>
      <p:bldP spid="102" grpId="0" animBg="1"/>
      <p:bldP spid="103" grpId="0"/>
      <p:bldP spid="104" grpId="0" animBg="1"/>
      <p:bldP spid="105" grpId="0"/>
      <p:bldP spid="106" grpId="0" animBg="1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F10DB4-1626-4386-A20E-884DA9EFAAD1}"/>
              </a:ext>
            </a:extLst>
          </p:cNvPr>
          <p:cNvSpPr/>
          <p:nvPr/>
        </p:nvSpPr>
        <p:spPr>
          <a:xfrm>
            <a:off x="3000268" y="0"/>
            <a:ext cx="9191731" cy="6858000"/>
          </a:xfrm>
          <a:prstGeom prst="rect">
            <a:avLst/>
          </a:prstGeom>
          <a:solidFill>
            <a:srgbClr val="EB9FE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FEB23F-6E49-4BB5-B4FF-8C9372714086}"/>
              </a:ext>
            </a:extLst>
          </p:cNvPr>
          <p:cNvGrpSpPr/>
          <p:nvPr/>
        </p:nvGrpSpPr>
        <p:grpSpPr>
          <a:xfrm flipV="1">
            <a:off x="922309" y="2795135"/>
            <a:ext cx="866025" cy="98633"/>
            <a:chOff x="4464303" y="2808364"/>
            <a:chExt cx="1116580" cy="5212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F6E6CA1-5097-4DA9-AF94-227106B7C805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CDF4920E-F3AD-4C8E-9CF4-A86CADDA1B9F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54DABF-29A7-4EE8-99D2-E06305A1225F}"/>
              </a:ext>
            </a:extLst>
          </p:cNvPr>
          <p:cNvGrpSpPr/>
          <p:nvPr/>
        </p:nvGrpSpPr>
        <p:grpSpPr>
          <a:xfrm>
            <a:off x="192281" y="1754810"/>
            <a:ext cx="2350509" cy="5069039"/>
            <a:chOff x="971671" y="290418"/>
            <a:chExt cx="3676529" cy="640140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E065029-0122-4671-8EDE-D0E5DD60BBF0}"/>
                </a:ext>
              </a:extLst>
            </p:cNvPr>
            <p:cNvSpPr/>
            <p:nvPr/>
          </p:nvSpPr>
          <p:spPr>
            <a:xfrm>
              <a:off x="1447800" y="1295400"/>
              <a:ext cx="2209800" cy="1752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2">
              <a:extLst>
                <a:ext uri="{FF2B5EF4-FFF2-40B4-BE49-F238E27FC236}">
                  <a16:creationId xmlns:a16="http://schemas.microsoft.com/office/drawing/2014/main" id="{7CF6DCFD-5073-4EA3-BEE7-1A3845401A97}"/>
                </a:ext>
              </a:extLst>
            </p:cNvPr>
            <p:cNvSpPr/>
            <p:nvPr/>
          </p:nvSpPr>
          <p:spPr>
            <a:xfrm>
              <a:off x="1187168" y="290418"/>
              <a:ext cx="2731064" cy="1931684"/>
            </a:xfrm>
            <a:custGeom>
              <a:avLst/>
              <a:gdLst>
                <a:gd name="connsiteX0" fmla="*/ 249955 w 2731064"/>
                <a:gd name="connsiteY0" fmla="*/ 1607655 h 1931684"/>
                <a:gd name="connsiteX1" fmla="*/ 277664 w 2731064"/>
                <a:gd name="connsiteY1" fmla="*/ 1870891 h 1931684"/>
                <a:gd name="connsiteX2" fmla="*/ 388500 w 2731064"/>
                <a:gd name="connsiteY2" fmla="*/ 1621509 h 1931684"/>
                <a:gd name="connsiteX3" fmla="*/ 928828 w 2731064"/>
                <a:gd name="connsiteY3" fmla="*/ 1358273 h 1931684"/>
                <a:gd name="connsiteX4" fmla="*/ 914973 w 2731064"/>
                <a:gd name="connsiteY4" fmla="*/ 1593800 h 1931684"/>
                <a:gd name="connsiteX5" fmla="*/ 1275191 w 2731064"/>
                <a:gd name="connsiteY5" fmla="*/ 1219727 h 1931684"/>
                <a:gd name="connsiteX6" fmla="*/ 1760100 w 2731064"/>
                <a:gd name="connsiteY6" fmla="*/ 1455255 h 1931684"/>
                <a:gd name="connsiteX7" fmla="*/ 2064900 w 2731064"/>
                <a:gd name="connsiteY7" fmla="*/ 1538382 h 1931684"/>
                <a:gd name="connsiteX8" fmla="*/ 2314282 w 2731064"/>
                <a:gd name="connsiteY8" fmla="*/ 1746200 h 1931684"/>
                <a:gd name="connsiteX9" fmla="*/ 2383555 w 2731064"/>
                <a:gd name="connsiteY9" fmla="*/ 1926309 h 1931684"/>
                <a:gd name="connsiteX10" fmla="*/ 2466682 w 2731064"/>
                <a:gd name="connsiteY10" fmla="*/ 1621509 h 1931684"/>
                <a:gd name="connsiteX11" fmla="*/ 2619082 w 2731064"/>
                <a:gd name="connsiteY11" fmla="*/ 1926309 h 1931684"/>
                <a:gd name="connsiteX12" fmla="*/ 2729919 w 2731064"/>
                <a:gd name="connsiteY12" fmla="*/ 1302855 h 1931684"/>
                <a:gd name="connsiteX13" fmla="*/ 2549810 w 2731064"/>
                <a:gd name="connsiteY13" fmla="*/ 748673 h 1931684"/>
                <a:gd name="connsiteX14" fmla="*/ 2092610 w 2731064"/>
                <a:gd name="connsiteY14" fmla="*/ 457727 h 1931684"/>
                <a:gd name="connsiteX15" fmla="*/ 1773955 w 2731064"/>
                <a:gd name="connsiteY15" fmla="*/ 457727 h 1931684"/>
                <a:gd name="connsiteX16" fmla="*/ 2023337 w 2731064"/>
                <a:gd name="connsiteY16" fmla="*/ 333037 h 1931684"/>
                <a:gd name="connsiteX17" fmla="*/ 1746246 w 2731064"/>
                <a:gd name="connsiteY17" fmla="*/ 305327 h 1931684"/>
                <a:gd name="connsiteX18" fmla="*/ 1510719 w 2731064"/>
                <a:gd name="connsiteY18" fmla="*/ 527 h 1931684"/>
                <a:gd name="connsiteX19" fmla="*/ 1607700 w 2731064"/>
                <a:gd name="connsiteY19" fmla="*/ 388455 h 1931684"/>
                <a:gd name="connsiteX20" fmla="*/ 1039664 w 2731064"/>
                <a:gd name="connsiteY20" fmla="*/ 333037 h 1931684"/>
                <a:gd name="connsiteX21" fmla="*/ 596319 w 2731064"/>
                <a:gd name="connsiteY21" fmla="*/ 430018 h 1931684"/>
                <a:gd name="connsiteX22" fmla="*/ 388500 w 2731064"/>
                <a:gd name="connsiteY22" fmla="*/ 554709 h 1931684"/>
                <a:gd name="connsiteX23" fmla="*/ 111410 w 2731064"/>
                <a:gd name="connsiteY23" fmla="*/ 859509 h 1931684"/>
                <a:gd name="connsiteX24" fmla="*/ 573 w 2731064"/>
                <a:gd name="connsiteY24" fmla="*/ 1219727 h 1931684"/>
                <a:gd name="connsiteX25" fmla="*/ 69846 w 2731064"/>
                <a:gd name="connsiteY25" fmla="*/ 1358273 h 1931684"/>
                <a:gd name="connsiteX26" fmla="*/ 111410 w 2731064"/>
                <a:gd name="connsiteY26" fmla="*/ 1302855 h 1931684"/>
                <a:gd name="connsiteX27" fmla="*/ 42137 w 2731064"/>
                <a:gd name="connsiteY27" fmla="*/ 1510673 h 1931684"/>
                <a:gd name="connsiteX28" fmla="*/ 208391 w 2731064"/>
                <a:gd name="connsiteY28" fmla="*/ 1510673 h 1931684"/>
                <a:gd name="connsiteX29" fmla="*/ 180682 w 2731064"/>
                <a:gd name="connsiteY29" fmla="*/ 1690782 h 1931684"/>
                <a:gd name="connsiteX30" fmla="*/ 305373 w 2731064"/>
                <a:gd name="connsiteY30" fmla="*/ 1621509 h 1931684"/>
                <a:gd name="connsiteX31" fmla="*/ 249955 w 2731064"/>
                <a:gd name="connsiteY31" fmla="*/ 1607655 h 19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1064" h="1931684">
                  <a:moveTo>
                    <a:pt x="249955" y="1607655"/>
                  </a:moveTo>
                  <a:cubicBezTo>
                    <a:pt x="245337" y="1649219"/>
                    <a:pt x="254573" y="1868582"/>
                    <a:pt x="277664" y="1870891"/>
                  </a:cubicBezTo>
                  <a:cubicBezTo>
                    <a:pt x="300755" y="1873200"/>
                    <a:pt x="279973" y="1706945"/>
                    <a:pt x="388500" y="1621509"/>
                  </a:cubicBezTo>
                  <a:cubicBezTo>
                    <a:pt x="497027" y="1536073"/>
                    <a:pt x="841083" y="1362891"/>
                    <a:pt x="928828" y="1358273"/>
                  </a:cubicBezTo>
                  <a:cubicBezTo>
                    <a:pt x="1016573" y="1353655"/>
                    <a:pt x="857246" y="1616891"/>
                    <a:pt x="914973" y="1593800"/>
                  </a:cubicBezTo>
                  <a:cubicBezTo>
                    <a:pt x="972700" y="1570709"/>
                    <a:pt x="1134337" y="1242818"/>
                    <a:pt x="1275191" y="1219727"/>
                  </a:cubicBezTo>
                  <a:cubicBezTo>
                    <a:pt x="1416045" y="1196636"/>
                    <a:pt x="1628482" y="1402146"/>
                    <a:pt x="1760100" y="1455255"/>
                  </a:cubicBezTo>
                  <a:cubicBezTo>
                    <a:pt x="1891718" y="1508364"/>
                    <a:pt x="1972537" y="1489891"/>
                    <a:pt x="2064900" y="1538382"/>
                  </a:cubicBezTo>
                  <a:cubicBezTo>
                    <a:pt x="2157263" y="1586873"/>
                    <a:pt x="2261173" y="1681546"/>
                    <a:pt x="2314282" y="1746200"/>
                  </a:cubicBezTo>
                  <a:cubicBezTo>
                    <a:pt x="2367391" y="1810855"/>
                    <a:pt x="2358155" y="1947091"/>
                    <a:pt x="2383555" y="1926309"/>
                  </a:cubicBezTo>
                  <a:cubicBezTo>
                    <a:pt x="2408955" y="1905527"/>
                    <a:pt x="2427428" y="1621509"/>
                    <a:pt x="2466682" y="1621509"/>
                  </a:cubicBezTo>
                  <a:cubicBezTo>
                    <a:pt x="2505936" y="1621509"/>
                    <a:pt x="2575209" y="1979418"/>
                    <a:pt x="2619082" y="1926309"/>
                  </a:cubicBezTo>
                  <a:cubicBezTo>
                    <a:pt x="2662955" y="1873200"/>
                    <a:pt x="2741464" y="1499128"/>
                    <a:pt x="2729919" y="1302855"/>
                  </a:cubicBezTo>
                  <a:cubicBezTo>
                    <a:pt x="2718374" y="1106582"/>
                    <a:pt x="2656028" y="889528"/>
                    <a:pt x="2549810" y="748673"/>
                  </a:cubicBezTo>
                  <a:cubicBezTo>
                    <a:pt x="2443592" y="607818"/>
                    <a:pt x="2221919" y="506218"/>
                    <a:pt x="2092610" y="457727"/>
                  </a:cubicBezTo>
                  <a:cubicBezTo>
                    <a:pt x="1963301" y="409236"/>
                    <a:pt x="1785501" y="478509"/>
                    <a:pt x="1773955" y="457727"/>
                  </a:cubicBezTo>
                  <a:cubicBezTo>
                    <a:pt x="1762410" y="436945"/>
                    <a:pt x="2027955" y="358437"/>
                    <a:pt x="2023337" y="333037"/>
                  </a:cubicBezTo>
                  <a:cubicBezTo>
                    <a:pt x="2018719" y="307637"/>
                    <a:pt x="1831682" y="360745"/>
                    <a:pt x="1746246" y="305327"/>
                  </a:cubicBezTo>
                  <a:cubicBezTo>
                    <a:pt x="1660810" y="249909"/>
                    <a:pt x="1533810" y="-13328"/>
                    <a:pt x="1510719" y="527"/>
                  </a:cubicBezTo>
                  <a:cubicBezTo>
                    <a:pt x="1487628" y="14382"/>
                    <a:pt x="1686209" y="333037"/>
                    <a:pt x="1607700" y="388455"/>
                  </a:cubicBezTo>
                  <a:cubicBezTo>
                    <a:pt x="1529191" y="443873"/>
                    <a:pt x="1208228" y="326110"/>
                    <a:pt x="1039664" y="333037"/>
                  </a:cubicBezTo>
                  <a:cubicBezTo>
                    <a:pt x="871101" y="339964"/>
                    <a:pt x="704846" y="393073"/>
                    <a:pt x="596319" y="430018"/>
                  </a:cubicBezTo>
                  <a:cubicBezTo>
                    <a:pt x="487792" y="466963"/>
                    <a:pt x="469318" y="483127"/>
                    <a:pt x="388500" y="554709"/>
                  </a:cubicBezTo>
                  <a:cubicBezTo>
                    <a:pt x="307682" y="626291"/>
                    <a:pt x="176064" y="748673"/>
                    <a:pt x="111410" y="859509"/>
                  </a:cubicBezTo>
                  <a:cubicBezTo>
                    <a:pt x="46756" y="970345"/>
                    <a:pt x="7500" y="1136600"/>
                    <a:pt x="573" y="1219727"/>
                  </a:cubicBezTo>
                  <a:cubicBezTo>
                    <a:pt x="-6354" y="1302854"/>
                    <a:pt x="51373" y="1344418"/>
                    <a:pt x="69846" y="1358273"/>
                  </a:cubicBezTo>
                  <a:cubicBezTo>
                    <a:pt x="88319" y="1372128"/>
                    <a:pt x="116028" y="1277455"/>
                    <a:pt x="111410" y="1302855"/>
                  </a:cubicBezTo>
                  <a:cubicBezTo>
                    <a:pt x="106792" y="1328255"/>
                    <a:pt x="25973" y="1476037"/>
                    <a:pt x="42137" y="1510673"/>
                  </a:cubicBezTo>
                  <a:cubicBezTo>
                    <a:pt x="58301" y="1545309"/>
                    <a:pt x="185300" y="1480655"/>
                    <a:pt x="208391" y="1510673"/>
                  </a:cubicBezTo>
                  <a:cubicBezTo>
                    <a:pt x="231482" y="1540691"/>
                    <a:pt x="164518" y="1672309"/>
                    <a:pt x="180682" y="1690782"/>
                  </a:cubicBezTo>
                  <a:cubicBezTo>
                    <a:pt x="196846" y="1709255"/>
                    <a:pt x="291518" y="1628436"/>
                    <a:pt x="305373" y="1621509"/>
                  </a:cubicBezTo>
                  <a:cubicBezTo>
                    <a:pt x="319228" y="1614582"/>
                    <a:pt x="254573" y="1566091"/>
                    <a:pt x="249955" y="1607655"/>
                  </a:cubicBezTo>
                  <a:close/>
                </a:path>
              </a:pathLst>
            </a:custGeom>
            <a:solidFill>
              <a:srgbClr val="AE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CA27966-3ADA-4343-A0FE-8DC19D7B33DC}"/>
                </a:ext>
              </a:extLst>
            </p:cNvPr>
            <p:cNvGrpSpPr/>
            <p:nvPr/>
          </p:nvGrpSpPr>
          <p:grpSpPr>
            <a:xfrm>
              <a:off x="1600199" y="4948641"/>
              <a:ext cx="1836743" cy="1743182"/>
              <a:chOff x="1524000" y="4855252"/>
              <a:chExt cx="1572854" cy="1743182"/>
            </a:xfrm>
            <a:solidFill>
              <a:srgbClr val="CC3300"/>
            </a:solidFill>
          </p:grpSpPr>
          <p:sp>
            <p:nvSpPr>
              <p:cNvPr id="71" name="Flowchart: Manual Operation 70">
                <a:extLst>
                  <a:ext uri="{FF2B5EF4-FFF2-40B4-BE49-F238E27FC236}">
                    <a16:creationId xmlns:a16="http://schemas.microsoft.com/office/drawing/2014/main" id="{44DE526A-632D-4AD9-B88C-54B1B3E8C195}"/>
                  </a:ext>
                </a:extLst>
              </p:cNvPr>
              <p:cNvSpPr/>
              <p:nvPr/>
            </p:nvSpPr>
            <p:spPr>
              <a:xfrm>
                <a:off x="1524000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Manual Operation 71">
                <a:extLst>
                  <a:ext uri="{FF2B5EF4-FFF2-40B4-BE49-F238E27FC236}">
                    <a16:creationId xmlns:a16="http://schemas.microsoft.com/office/drawing/2014/main" id="{869B20C0-976D-483E-9F2D-4A6D2034D8C0}"/>
                  </a:ext>
                </a:extLst>
              </p:cNvPr>
              <p:cNvSpPr/>
              <p:nvPr/>
            </p:nvSpPr>
            <p:spPr>
              <a:xfrm>
                <a:off x="2310427" y="4855252"/>
                <a:ext cx="786427" cy="1743182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677A8A2-35B7-4BB2-9673-7446A850666A}"/>
                </a:ext>
              </a:extLst>
            </p:cNvPr>
            <p:cNvGrpSpPr/>
            <p:nvPr/>
          </p:nvGrpSpPr>
          <p:grpSpPr>
            <a:xfrm>
              <a:off x="971671" y="2674908"/>
              <a:ext cx="3478185" cy="2296138"/>
              <a:chOff x="982971" y="2652503"/>
              <a:chExt cx="3478185" cy="229613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254BCB2-6CBA-4CD4-B359-C598F5E112E4}"/>
                  </a:ext>
                </a:extLst>
              </p:cNvPr>
              <p:cNvSpPr/>
              <p:nvPr/>
            </p:nvSpPr>
            <p:spPr>
              <a:xfrm>
                <a:off x="2209800" y="2971800"/>
                <a:ext cx="533400" cy="152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A2001D8-B641-4EE9-A5BC-0B18FF57A690}"/>
                  </a:ext>
                </a:extLst>
              </p:cNvPr>
              <p:cNvGrpSpPr/>
              <p:nvPr/>
            </p:nvGrpSpPr>
            <p:grpSpPr>
              <a:xfrm>
                <a:off x="1946188" y="3124200"/>
                <a:ext cx="1060624" cy="1378651"/>
                <a:chOff x="1975746" y="3138697"/>
                <a:chExt cx="1060624" cy="1378651"/>
              </a:xfrm>
            </p:grpSpPr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C349ABC9-8846-439E-897E-5F9FD4068D53}"/>
                    </a:ext>
                  </a:extLst>
                </p:cNvPr>
                <p:cNvSpPr/>
                <p:nvPr/>
              </p:nvSpPr>
              <p:spPr>
                <a:xfrm rot="10800000">
                  <a:off x="2022581" y="3145748"/>
                  <a:ext cx="990600" cy="13716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iagonal Stripe 67">
                  <a:extLst>
                    <a:ext uri="{FF2B5EF4-FFF2-40B4-BE49-F238E27FC236}">
                      <a16:creationId xmlns:a16="http://schemas.microsoft.com/office/drawing/2014/main" id="{17559E49-E654-42C7-A6C0-16CF99240E9F}"/>
                    </a:ext>
                  </a:extLst>
                </p:cNvPr>
                <p:cNvSpPr/>
                <p:nvPr/>
              </p:nvSpPr>
              <p:spPr>
                <a:xfrm>
                  <a:off x="2552700" y="3145748"/>
                  <a:ext cx="483670" cy="483672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Diagonal Stripe 68">
                  <a:extLst>
                    <a:ext uri="{FF2B5EF4-FFF2-40B4-BE49-F238E27FC236}">
                      <a16:creationId xmlns:a16="http://schemas.microsoft.com/office/drawing/2014/main" id="{5A15BC4B-F652-4985-A0B8-FC886F4D1570}"/>
                    </a:ext>
                  </a:extLst>
                </p:cNvPr>
                <p:cNvSpPr/>
                <p:nvPr/>
              </p:nvSpPr>
              <p:spPr>
                <a:xfrm rot="5639964">
                  <a:off x="1964196" y="3150247"/>
                  <a:ext cx="454677" cy="431577"/>
                </a:xfrm>
                <a:prstGeom prst="diagStrip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lowchart: Manual Operation 69">
                  <a:extLst>
                    <a:ext uri="{FF2B5EF4-FFF2-40B4-BE49-F238E27FC236}">
                      <a16:creationId xmlns:a16="http://schemas.microsoft.com/office/drawing/2014/main" id="{4A504377-DA82-425C-9BF2-E159574445D5}"/>
                    </a:ext>
                  </a:extLst>
                </p:cNvPr>
                <p:cNvSpPr/>
                <p:nvPr/>
              </p:nvSpPr>
              <p:spPr>
                <a:xfrm>
                  <a:off x="2310427" y="3366036"/>
                  <a:ext cx="332145" cy="334044"/>
                </a:xfrm>
                <a:prstGeom prst="flowChartManualOperati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lowchart: Manual Operation 61">
                <a:extLst>
                  <a:ext uri="{FF2B5EF4-FFF2-40B4-BE49-F238E27FC236}">
                    <a16:creationId xmlns:a16="http://schemas.microsoft.com/office/drawing/2014/main" id="{4F5D3482-A1F7-4F3B-B404-63933F399AD2}"/>
                  </a:ext>
                </a:extLst>
              </p:cNvPr>
              <p:cNvSpPr/>
              <p:nvPr/>
            </p:nvSpPr>
            <p:spPr>
              <a:xfrm>
                <a:off x="1447800" y="3102393"/>
                <a:ext cx="533398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Manual Operation 62">
                <a:extLst>
                  <a:ext uri="{FF2B5EF4-FFF2-40B4-BE49-F238E27FC236}">
                    <a16:creationId xmlns:a16="http://schemas.microsoft.com/office/drawing/2014/main" id="{B3A1D580-FCEE-4886-B989-7F3BBB81D524}"/>
                  </a:ext>
                </a:extLst>
              </p:cNvPr>
              <p:cNvSpPr/>
              <p:nvPr/>
            </p:nvSpPr>
            <p:spPr>
              <a:xfrm>
                <a:off x="2992957" y="3109703"/>
                <a:ext cx="554183" cy="1731052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L-Shape 63">
                <a:extLst>
                  <a:ext uri="{FF2B5EF4-FFF2-40B4-BE49-F238E27FC236}">
                    <a16:creationId xmlns:a16="http://schemas.microsoft.com/office/drawing/2014/main" id="{8306D9EA-DF9C-46C3-AE92-B077262E306E}"/>
                  </a:ext>
                </a:extLst>
              </p:cNvPr>
              <p:cNvSpPr/>
              <p:nvPr/>
            </p:nvSpPr>
            <p:spPr>
              <a:xfrm rot="16200000">
                <a:off x="3418793" y="2524540"/>
                <a:ext cx="914400" cy="1170326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2B31CA0-180C-4ACE-BF7B-0FF52FA7EF9D}"/>
                  </a:ext>
                </a:extLst>
              </p:cNvPr>
              <p:cNvSpPr/>
              <p:nvPr/>
            </p:nvSpPr>
            <p:spPr>
              <a:xfrm>
                <a:off x="1600200" y="4840756"/>
                <a:ext cx="1836743" cy="10788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L-Shape 65">
                <a:extLst>
                  <a:ext uri="{FF2B5EF4-FFF2-40B4-BE49-F238E27FC236}">
                    <a16:creationId xmlns:a16="http://schemas.microsoft.com/office/drawing/2014/main" id="{3A358089-8338-40E0-90A7-D7007478A79B}"/>
                  </a:ext>
                </a:extLst>
              </p:cNvPr>
              <p:cNvSpPr/>
              <p:nvPr/>
            </p:nvSpPr>
            <p:spPr>
              <a:xfrm rot="1060873">
                <a:off x="982971" y="3147386"/>
                <a:ext cx="827599" cy="1252313"/>
              </a:xfrm>
              <a:prstGeom prst="corne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0505676-233A-4D0C-898F-DFEEE4C0712C}"/>
                </a:ext>
              </a:extLst>
            </p:cNvPr>
            <p:cNvSpPr/>
            <p:nvPr/>
          </p:nvSpPr>
          <p:spPr>
            <a:xfrm>
              <a:off x="3954597" y="1834674"/>
              <a:ext cx="693603" cy="868022"/>
            </a:xfrm>
            <a:custGeom>
              <a:avLst/>
              <a:gdLst>
                <a:gd name="connsiteX0" fmla="*/ 97857 w 693603"/>
                <a:gd name="connsiteY0" fmla="*/ 811544 h 868022"/>
                <a:gd name="connsiteX1" fmla="*/ 111712 w 693603"/>
                <a:gd name="connsiteY1" fmla="*/ 686853 h 868022"/>
                <a:gd name="connsiteX2" fmla="*/ 875 w 693603"/>
                <a:gd name="connsiteY2" fmla="*/ 451326 h 868022"/>
                <a:gd name="connsiteX3" fmla="*/ 180984 w 693603"/>
                <a:gd name="connsiteY3" fmla="*/ 437471 h 868022"/>
                <a:gd name="connsiteX4" fmla="*/ 277966 w 693603"/>
                <a:gd name="connsiteY4" fmla="*/ 257362 h 868022"/>
                <a:gd name="connsiteX5" fmla="*/ 388803 w 693603"/>
                <a:gd name="connsiteY5" fmla="*/ 7981 h 868022"/>
                <a:gd name="connsiteX6" fmla="*/ 610475 w 693603"/>
                <a:gd name="connsiteY6" fmla="*/ 91108 h 868022"/>
                <a:gd name="connsiteX7" fmla="*/ 693603 w 693603"/>
                <a:gd name="connsiteY7" fmla="*/ 382053 h 868022"/>
                <a:gd name="connsiteX8" fmla="*/ 610475 w 693603"/>
                <a:gd name="connsiteY8" fmla="*/ 631435 h 868022"/>
                <a:gd name="connsiteX9" fmla="*/ 471930 w 693603"/>
                <a:gd name="connsiteY9" fmla="*/ 825399 h 868022"/>
                <a:gd name="connsiteX10" fmla="*/ 485784 w 693603"/>
                <a:gd name="connsiteY10" fmla="*/ 853108 h 868022"/>
                <a:gd name="connsiteX11" fmla="*/ 84003 w 693603"/>
                <a:gd name="connsiteY11" fmla="*/ 866962 h 868022"/>
                <a:gd name="connsiteX12" fmla="*/ 97857 w 693603"/>
                <a:gd name="connsiteY12" fmla="*/ 811544 h 86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603" h="868022">
                  <a:moveTo>
                    <a:pt x="97857" y="811544"/>
                  </a:moveTo>
                  <a:cubicBezTo>
                    <a:pt x="102475" y="781526"/>
                    <a:pt x="127876" y="746889"/>
                    <a:pt x="111712" y="686853"/>
                  </a:cubicBezTo>
                  <a:cubicBezTo>
                    <a:pt x="95548" y="626817"/>
                    <a:pt x="-10670" y="492890"/>
                    <a:pt x="875" y="451326"/>
                  </a:cubicBezTo>
                  <a:cubicBezTo>
                    <a:pt x="12420" y="409762"/>
                    <a:pt x="134802" y="469798"/>
                    <a:pt x="180984" y="437471"/>
                  </a:cubicBezTo>
                  <a:cubicBezTo>
                    <a:pt x="227166" y="405144"/>
                    <a:pt x="243330" y="328944"/>
                    <a:pt x="277966" y="257362"/>
                  </a:cubicBezTo>
                  <a:cubicBezTo>
                    <a:pt x="312602" y="185780"/>
                    <a:pt x="333385" y="35690"/>
                    <a:pt x="388803" y="7981"/>
                  </a:cubicBezTo>
                  <a:cubicBezTo>
                    <a:pt x="444221" y="-19728"/>
                    <a:pt x="559675" y="28763"/>
                    <a:pt x="610475" y="91108"/>
                  </a:cubicBezTo>
                  <a:cubicBezTo>
                    <a:pt x="661275" y="153453"/>
                    <a:pt x="693603" y="291999"/>
                    <a:pt x="693603" y="382053"/>
                  </a:cubicBezTo>
                  <a:cubicBezTo>
                    <a:pt x="693603" y="472107"/>
                    <a:pt x="647421" y="557544"/>
                    <a:pt x="610475" y="631435"/>
                  </a:cubicBezTo>
                  <a:cubicBezTo>
                    <a:pt x="573530" y="705326"/>
                    <a:pt x="492712" y="788454"/>
                    <a:pt x="471930" y="825399"/>
                  </a:cubicBezTo>
                  <a:cubicBezTo>
                    <a:pt x="451148" y="862344"/>
                    <a:pt x="550439" y="846181"/>
                    <a:pt x="485784" y="853108"/>
                  </a:cubicBezTo>
                  <a:cubicBezTo>
                    <a:pt x="421129" y="860035"/>
                    <a:pt x="150966" y="871580"/>
                    <a:pt x="84003" y="866962"/>
                  </a:cubicBezTo>
                  <a:cubicBezTo>
                    <a:pt x="17040" y="862344"/>
                    <a:pt x="93239" y="841562"/>
                    <a:pt x="97857" y="81154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BAC77AB-6B3B-471A-9B4E-9361768ECCEB}"/>
              </a:ext>
            </a:extLst>
          </p:cNvPr>
          <p:cNvGrpSpPr/>
          <p:nvPr/>
        </p:nvGrpSpPr>
        <p:grpSpPr>
          <a:xfrm>
            <a:off x="890124" y="3556631"/>
            <a:ext cx="641859" cy="216748"/>
            <a:chOff x="4464303" y="2808364"/>
            <a:chExt cx="1116580" cy="52126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78938E-ED1B-4E85-A6E3-DEB101A45875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FB23F4A7-824D-4D7F-8DC5-9990ECB048C2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5FE9F6-0C70-4FDC-BB1A-A91D021071D8}"/>
              </a:ext>
            </a:extLst>
          </p:cNvPr>
          <p:cNvGrpSpPr/>
          <p:nvPr/>
        </p:nvGrpSpPr>
        <p:grpSpPr>
          <a:xfrm>
            <a:off x="916253" y="3628765"/>
            <a:ext cx="596958" cy="77493"/>
            <a:chOff x="4464303" y="2808364"/>
            <a:chExt cx="1116580" cy="52126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3603F7-E452-4EC1-B73D-2A406235B358}"/>
                </a:ext>
              </a:extLst>
            </p:cNvPr>
            <p:cNvSpPr/>
            <p:nvPr/>
          </p:nvSpPr>
          <p:spPr>
            <a:xfrm>
              <a:off x="4495800" y="2814410"/>
              <a:ext cx="1085083" cy="5152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40D78617-1F85-47BF-8E9A-F21D02C5975B}"/>
                </a:ext>
              </a:extLst>
            </p:cNvPr>
            <p:cNvSpPr/>
            <p:nvPr/>
          </p:nvSpPr>
          <p:spPr>
            <a:xfrm>
              <a:off x="4464303" y="2808364"/>
              <a:ext cx="1102673" cy="239008"/>
            </a:xfrm>
            <a:custGeom>
              <a:avLst/>
              <a:gdLst>
                <a:gd name="connsiteX0" fmla="*/ 52279 w 1102673"/>
                <a:gd name="connsiteY0" fmla="*/ 225781 h 239008"/>
                <a:gd name="connsiteX1" fmla="*/ 1077515 w 1102673"/>
                <a:gd name="connsiteY1" fmla="*/ 211927 h 239008"/>
                <a:gd name="connsiteX2" fmla="*/ 758861 w 1102673"/>
                <a:gd name="connsiteY2" fmla="*/ 17963 h 239008"/>
                <a:gd name="connsiteX3" fmla="*/ 426352 w 1102673"/>
                <a:gd name="connsiteY3" fmla="*/ 17963 h 239008"/>
                <a:gd name="connsiteX4" fmla="*/ 176970 w 1102673"/>
                <a:gd name="connsiteY4" fmla="*/ 101091 h 239008"/>
                <a:gd name="connsiteX5" fmla="*/ 52279 w 1102673"/>
                <a:gd name="connsiteY5" fmla="*/ 225781 h 2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73" h="239008">
                  <a:moveTo>
                    <a:pt x="52279" y="225781"/>
                  </a:moveTo>
                  <a:cubicBezTo>
                    <a:pt x="202370" y="244254"/>
                    <a:pt x="959751" y="246563"/>
                    <a:pt x="1077515" y="211927"/>
                  </a:cubicBezTo>
                  <a:cubicBezTo>
                    <a:pt x="1195279" y="177291"/>
                    <a:pt x="867388" y="50290"/>
                    <a:pt x="758861" y="17963"/>
                  </a:cubicBezTo>
                  <a:cubicBezTo>
                    <a:pt x="650334" y="-14364"/>
                    <a:pt x="523334" y="4108"/>
                    <a:pt x="426352" y="17963"/>
                  </a:cubicBezTo>
                  <a:cubicBezTo>
                    <a:pt x="329370" y="31818"/>
                    <a:pt x="237006" y="66455"/>
                    <a:pt x="176970" y="101091"/>
                  </a:cubicBezTo>
                  <a:cubicBezTo>
                    <a:pt x="116934" y="135727"/>
                    <a:pt x="-97812" y="207308"/>
                    <a:pt x="52279" y="22578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BFD035-5B3D-4AA5-A2BA-305956FD6F1C}"/>
              </a:ext>
            </a:extLst>
          </p:cNvPr>
          <p:cNvGrpSpPr/>
          <p:nvPr/>
        </p:nvGrpSpPr>
        <p:grpSpPr>
          <a:xfrm>
            <a:off x="576962" y="3080637"/>
            <a:ext cx="1252230" cy="158429"/>
            <a:chOff x="4876800" y="2209800"/>
            <a:chExt cx="2019300" cy="727364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8BDBA53-CF89-4027-86FD-B2B658FBD6C4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4E25A4D-A48B-4748-A796-67F9215B964D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D0DBEF7-A78A-4AEF-B4A7-FC521297E431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FEE16D8-0B64-4DF0-AAFA-72FDB86EC30C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8F68D13-45F3-4D91-B1C7-1DD4691F9EE5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24BAA52-CEC8-4BAA-B692-5E238B1417D0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51B301C-8A81-4D8F-A303-1402140C1A89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40289D8-3813-4A65-9D40-98087627723A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D99419-2DDB-45BD-81B6-455C8D6A848E}"/>
              </a:ext>
            </a:extLst>
          </p:cNvPr>
          <p:cNvGrpSpPr/>
          <p:nvPr/>
        </p:nvGrpSpPr>
        <p:grpSpPr>
          <a:xfrm>
            <a:off x="552920" y="2977650"/>
            <a:ext cx="1300314" cy="405114"/>
            <a:chOff x="4876800" y="2209800"/>
            <a:chExt cx="2019300" cy="727364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E738105-D748-49B3-8628-1D07CF1EDFAC}"/>
                </a:ext>
              </a:extLst>
            </p:cNvPr>
            <p:cNvGrpSpPr/>
            <p:nvPr/>
          </p:nvGrpSpPr>
          <p:grpSpPr>
            <a:xfrm>
              <a:off x="4876800" y="2209800"/>
              <a:ext cx="685800" cy="685800"/>
              <a:chOff x="4876800" y="2209800"/>
              <a:chExt cx="685800" cy="6858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2266D65-AA94-4E7E-925A-2E4A5351999E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8016A10-CCFC-46D4-8871-5820E287BE12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17A208E-6350-4F16-BAE1-51132DB2683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A33FB72-32EA-49A2-BF1C-3B7FCB772CF1}"/>
                </a:ext>
              </a:extLst>
            </p:cNvPr>
            <p:cNvGrpSpPr/>
            <p:nvPr/>
          </p:nvGrpSpPr>
          <p:grpSpPr>
            <a:xfrm>
              <a:off x="6210300" y="2251364"/>
              <a:ext cx="685800" cy="685800"/>
              <a:chOff x="4876800" y="2209800"/>
              <a:chExt cx="685800" cy="6858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194F32E-108B-4E7C-9ED1-BE0869954269}"/>
                  </a:ext>
                </a:extLst>
              </p:cNvPr>
              <p:cNvSpPr/>
              <p:nvPr/>
            </p:nvSpPr>
            <p:spPr>
              <a:xfrm>
                <a:off x="4876800" y="22098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8F05EFF-C74F-4697-A008-76BCBE696C65}"/>
                  </a:ext>
                </a:extLst>
              </p:cNvPr>
              <p:cNvSpPr/>
              <p:nvPr/>
            </p:nvSpPr>
            <p:spPr>
              <a:xfrm>
                <a:off x="4991100" y="2322368"/>
                <a:ext cx="457200" cy="4606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0EA59AD-3A96-4ED2-B575-961B2610A61F}"/>
                  </a:ext>
                </a:extLst>
              </p:cNvPr>
              <p:cNvSpPr/>
              <p:nvPr/>
            </p:nvSpPr>
            <p:spPr>
              <a:xfrm>
                <a:off x="5105400" y="2426812"/>
                <a:ext cx="228600" cy="251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5BF4FE8C-0180-469A-9E4A-9BC21461FBFF}"/>
              </a:ext>
            </a:extLst>
          </p:cNvPr>
          <p:cNvSpPr/>
          <p:nvPr/>
        </p:nvSpPr>
        <p:spPr>
          <a:xfrm>
            <a:off x="5373511" y="282222"/>
            <a:ext cx="5305778" cy="10950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DE454C-BF78-4F75-B945-568E208A464C}"/>
              </a:ext>
            </a:extLst>
          </p:cNvPr>
          <p:cNvSpPr/>
          <p:nvPr/>
        </p:nvSpPr>
        <p:spPr>
          <a:xfrm>
            <a:off x="5813294" y="515199"/>
            <a:ext cx="4426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สารเคมีที่ใช้ทดสอบ </a:t>
            </a:r>
            <a:r>
              <a:rPr lang="en-US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TKN </a:t>
            </a:r>
            <a:r>
              <a:rPr lang="th-TH" sz="40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  <a:endParaRPr lang="en-US" sz="4000" b="1" u="sng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C6A5AE-E3E2-47BE-9DBB-1050F41CE76C}"/>
              </a:ext>
            </a:extLst>
          </p:cNvPr>
          <p:cNvSpPr/>
          <p:nvPr/>
        </p:nvSpPr>
        <p:spPr>
          <a:xfrm>
            <a:off x="3838947" y="2541691"/>
            <a:ext cx="7176823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168EDC-FA68-4894-B96C-3DE03100407F}"/>
              </a:ext>
            </a:extLst>
          </p:cNvPr>
          <p:cNvSpPr txBox="1"/>
          <p:nvPr/>
        </p:nvSpPr>
        <p:spPr>
          <a:xfrm>
            <a:off x="3821324" y="2528672"/>
            <a:ext cx="555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8.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สารละลายมาตรฐานกรดซัลฟิวริก ความเข้มข้น 1.0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N 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C98262-3DED-4F42-BC9A-5FA030B82DB6}"/>
              </a:ext>
            </a:extLst>
          </p:cNvPr>
          <p:cNvSpPr/>
          <p:nvPr/>
        </p:nvSpPr>
        <p:spPr>
          <a:xfrm>
            <a:off x="3832880" y="3230013"/>
            <a:ext cx="7170718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E3CBB-3520-4AFC-A748-D26FB66BA2A5}"/>
              </a:ext>
            </a:extLst>
          </p:cNvPr>
          <p:cNvSpPr/>
          <p:nvPr/>
        </p:nvSpPr>
        <p:spPr>
          <a:xfrm>
            <a:off x="3833699" y="3231743"/>
            <a:ext cx="767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9. สารละลายมาตรฐานกรดซัลฟิวริก ความเข้มข้น 0.02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N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320D997-9A3A-4A7B-88F1-1491F89AFEE4}"/>
              </a:ext>
            </a:extLst>
          </p:cNvPr>
          <p:cNvSpPr/>
          <p:nvPr/>
        </p:nvSpPr>
        <p:spPr>
          <a:xfrm>
            <a:off x="3832880" y="3925060"/>
            <a:ext cx="7170718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1D359-641E-4FFB-94F2-128F6705FD56}"/>
              </a:ext>
            </a:extLst>
          </p:cNvPr>
          <p:cNvSpPr/>
          <p:nvPr/>
        </p:nvSpPr>
        <p:spPr>
          <a:xfrm>
            <a:off x="3840800" y="3929896"/>
            <a:ext cx="6540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10. สารละลายมาตรฐานที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เค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เอ็น ความเข้มข้น 100 มิลลิกรัมต่อลิตร 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4234B6F-5E52-4105-86C8-3C69BF1A9FE7}"/>
              </a:ext>
            </a:extLst>
          </p:cNvPr>
          <p:cNvSpPr/>
          <p:nvPr/>
        </p:nvSpPr>
        <p:spPr>
          <a:xfrm>
            <a:off x="3838947" y="4619186"/>
            <a:ext cx="7164651" cy="799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11. </a:t>
            </a:r>
            <a:r>
              <a:rPr lang="en-US" sz="28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Quanlity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Control Standard (QCS) </a:t>
            </a:r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สารละลายมาตรฐาน </a:t>
            </a:r>
            <a:r>
              <a:rPr lang="en-US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TKN</a:t>
            </a:r>
            <a:endParaRPr lang="th-TH" sz="28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25 มิลลิกรัมต่อลิตร หรือความเข้มข้นอื่นที่เหมาะสม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DEE6B211-9161-4D4D-BD21-8C13ADA41D3C}"/>
              </a:ext>
            </a:extLst>
          </p:cNvPr>
          <p:cNvSpPr/>
          <p:nvPr/>
        </p:nvSpPr>
        <p:spPr>
          <a:xfrm>
            <a:off x="3832880" y="1825601"/>
            <a:ext cx="7176823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th-TH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2F4C8FD-6AD7-484C-8D1B-5F67F0A3B0DB}"/>
              </a:ext>
            </a:extLst>
          </p:cNvPr>
          <p:cNvSpPr/>
          <p:nvPr/>
        </p:nvSpPr>
        <p:spPr>
          <a:xfrm>
            <a:off x="3832880" y="1851639"/>
            <a:ext cx="5456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 7.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สารละลายโซเดียมคาร์บอเนต ความเข้มข้น 0.05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N</a:t>
            </a:r>
            <a:r>
              <a:rPr lang="th-TH" sz="2800" dirty="0"/>
              <a:t> </a:t>
            </a:r>
          </a:p>
        </p:txBody>
      </p:sp>
      <p:pic>
        <p:nvPicPr>
          <p:cNvPr id="6" name="7">
            <a:hlinkClick r:id="" action="ppaction://media"/>
            <a:extLst>
              <a:ext uri="{FF2B5EF4-FFF2-40B4-BE49-F238E27FC236}">
                <a16:creationId xmlns:a16="http://schemas.microsoft.com/office/drawing/2014/main" id="{432BA9B6-39D0-404C-80B8-2CDB316A7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3083" y="6133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810"/>
    </mc:Choice>
    <mc:Fallback xmlns="">
      <p:transition spd="slow" advClick="0" advTm="3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959</TotalTime>
  <Words>1135</Words>
  <Application>Microsoft Office PowerPoint</Application>
  <PresentationFormat>Widescreen</PresentationFormat>
  <Paragraphs>176</Paragraphs>
  <Slides>26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AngsanaUPC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น้ำเสีย คืออะไร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emscom</cp:lastModifiedBy>
  <cp:revision>113</cp:revision>
  <cp:lastPrinted>2018-03-12T07:05:24Z</cp:lastPrinted>
  <dcterms:created xsi:type="dcterms:W3CDTF">2018-03-03T15:22:39Z</dcterms:created>
  <dcterms:modified xsi:type="dcterms:W3CDTF">2022-02-25T06:48:04Z</dcterms:modified>
</cp:coreProperties>
</file>