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5" r:id="rId9"/>
    <p:sldId id="267" r:id="rId10"/>
    <p:sldId id="268" r:id="rId11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FF99"/>
    <a:srgbClr val="CCCC00"/>
    <a:srgbClr val="CCCCFF"/>
    <a:srgbClr val="FF6600"/>
    <a:srgbClr val="5B9BD5"/>
    <a:srgbClr val="C7DBE8"/>
    <a:srgbClr val="FF85FF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3786" autoAdjust="0"/>
  </p:normalViewPr>
  <p:slideViewPr>
    <p:cSldViewPr snapToGrid="0">
      <p:cViewPr varScale="1">
        <p:scale>
          <a:sx n="64" d="100"/>
          <a:sy n="64" d="100"/>
        </p:scale>
        <p:origin x="-6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ผลสำรวจ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96C0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E06-4A19-87EC-56F011A7D380}"/>
              </c:ext>
            </c:extLst>
          </c:dPt>
          <c:dPt>
            <c:idx val="1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E06-4A19-87EC-56F011A7D380}"/>
              </c:ext>
            </c:extLst>
          </c:dPt>
          <c:cat>
            <c:strRef>
              <c:f>Sheet1!$A$2:$A$3</c:f>
              <c:strCache>
                <c:ptCount val="1"/>
                <c:pt idx="0">
                  <c:v>ปี 2560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E06-4A19-87EC-56F011A7D380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ผลสำรวจ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C25B5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34-4897-AD5C-BB824E5E624B}"/>
              </c:ext>
            </c:extLst>
          </c:dPt>
          <c:dPt>
            <c:idx val="1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34-4897-AD5C-BB824E5E624B}"/>
              </c:ext>
            </c:extLst>
          </c:dPt>
          <c:cat>
            <c:strRef>
              <c:f>Sheet1!$A$2:$A$3</c:f>
              <c:strCache>
                <c:ptCount val="1"/>
                <c:pt idx="0">
                  <c:v>ปี 2561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34-4897-AD5C-BB824E5E624B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288" cy="496968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799" y="0"/>
            <a:ext cx="2945288" cy="496968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6E2865FF-0733-42F7-B508-DCC41D9D309D}" type="datetimeFigureOut">
              <a:rPr lang="th-TH" smtClean="0"/>
              <a:pPr/>
              <a:t>01/01/51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9672"/>
            <a:ext cx="2945288" cy="496967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799" y="9429672"/>
            <a:ext cx="2945288" cy="496967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1665FCD8-3198-4154-BB2B-D7F6EAB7960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07737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8056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AB8FC249-5C44-474A-9423-D2AFB20ADAD5}" type="datetimeFigureOut">
              <a:rPr lang="th-TH" smtClean="0"/>
              <a:pPr/>
              <a:t>01/01/51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4" rIns="91467" bIns="45734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67" tIns="45734" rIns="91467" bIns="4573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6"/>
            <a:ext cx="2945660" cy="498055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28586"/>
            <a:ext cx="2945660" cy="498055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9954B90E-278F-4BE0-8655-39AC56DBE0A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5293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70268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1499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42921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4639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88355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171E-5673-49C8-AD9E-5FA52B353E0C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732E2F6-00A5-4DEF-BB95-A6DA6C7327BA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1103858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D5213-B33B-426A-ADF2-03E07A059FFE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50326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4F859-0F13-424E-BC7D-B70D32558221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8943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85290-465C-4DFB-9DC4-8C014AC66CB8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7547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7DA-1467-412D-A3E3-9789EEFA971F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4667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73B3-B3B3-4EE0-BDF1-70BFE811207F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74253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7AAB6-8A77-4390-AF4F-BF91699C3594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3922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C9113-34AA-4CDE-A7BF-573E731CD71E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308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DE91D-6565-460E-93F5-EE0E1FEE98A3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82888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81FE-0CD7-4A25-B9D9-4D68FA0598DC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2273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C630C-39F4-4FA3-95D3-24375D8C4AD4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28980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2268-DA8C-4C83-8B34-E6A477368F81}" type="datetime1">
              <a:rPr lang="th-TH" smtClean="0"/>
              <a:pPr/>
              <a:t>01/01/51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5351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035532"/>
            <a:ext cx="9144000" cy="138500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th-TH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</a:t>
            </a: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ผลสัมฤทธิ์ของ</a:t>
            </a:r>
            <a:r>
              <a:rPr lang="th-TH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การจัดโครงสร้าง</a:t>
            </a: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</a:t>
            </a:r>
          </a:p>
          <a:p>
            <a:pPr>
              <a:lnSpc>
                <a:spcPct val="150000"/>
              </a:lnSpc>
            </a:pP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กรม........................</a:t>
            </a:r>
            <a:endParaRPr lang="th-TH" sz="3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4" descr="Image result for โลโก้กระทรวงอุตสาหกรรม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7620" y="394884"/>
            <a:ext cx="1548760" cy="154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29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>
            <a:off x="-2" y="776656"/>
            <a:ext cx="9144002" cy="6081344"/>
            <a:chOff x="-1" y="776656"/>
            <a:chExt cx="9144002" cy="6081344"/>
          </a:xfrm>
        </p:grpSpPr>
        <p:sp>
          <p:nvSpPr>
            <p:cNvPr id="11" name="Rectangle 10"/>
            <p:cNvSpPr/>
            <p:nvPr/>
          </p:nvSpPr>
          <p:spPr>
            <a:xfrm>
              <a:off x="-1" y="776656"/>
              <a:ext cx="4553711" cy="6081344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53710" y="776656"/>
              <a:ext cx="4590291" cy="608134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0040" y="1024290"/>
              <a:ext cx="3822192" cy="569718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80432" y="1024290"/>
              <a:ext cx="3822192" cy="569718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48056" y="786384"/>
              <a:ext cx="3566160" cy="42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ปัญหาอุปสรรค</a:t>
              </a:r>
              <a:endParaRPr lang="th-TH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93204" y="786384"/>
              <a:ext cx="3602739" cy="42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ข้อเสนอแนะ</a:t>
              </a:r>
            </a:p>
          </p:txBody>
        </p:sp>
        <p:sp>
          <p:nvSpPr>
            <p:cNvPr id="28" name="Flowchart: Decision 27"/>
            <p:cNvSpPr/>
            <p:nvPr/>
          </p:nvSpPr>
          <p:spPr>
            <a:xfrm>
              <a:off x="4315968" y="3429000"/>
              <a:ext cx="466341" cy="566927"/>
            </a:xfrm>
            <a:prstGeom prst="flowChartDecisi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9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-1" y="138495"/>
            <a:ext cx="9144001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lnSpc>
                <a:spcPts val="2700"/>
              </a:lnSpc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ปัญหาอุปสรรคและข้อเสนอแนะ</a:t>
            </a:r>
            <a:endParaRPr lang="th-TH" sz="2600" b="1" kern="0" dirty="0" smtClean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732E2F6-00A5-4DEF-BB95-A6DA6C7327BA}" type="slidenum">
              <a:rPr lang="th-TH" smtClean="0"/>
              <a:pPr/>
              <a:t>10</a:t>
            </a:fld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448056" y="1463786"/>
            <a:ext cx="3566160" cy="5165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ด้านโครงสร้าง/กระบวนงาน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.................................................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endParaRPr lang="th-TH" sz="16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ด้านบุคลากร /การพัฒนา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.................................................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endParaRPr lang="th-TH" sz="16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ด้านกฎหมาย /ระเบียบ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................................................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endParaRPr lang="th-TH" sz="16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ด้านเทคโนโลยีสารสนเทศ/การบริการ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.................................................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อื่น ๆ </a:t>
            </a:r>
          </a:p>
          <a:p>
            <a:pPr marL="284163" indent="-284163">
              <a:lnSpc>
                <a:spcPct val="150000"/>
              </a:lnSpc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</a:t>
            </a:r>
            <a:endParaRPr lang="th-TH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108448" y="1463786"/>
            <a:ext cx="3566160" cy="5165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</a:t>
            </a:r>
            <a:endParaRPr lang="th-TH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01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0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0113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เชื่อมโยงของภารกิจกับนโยบาย/ยุทธศาสตร์ที่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สำคัญของ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3863" y="829672"/>
            <a:ext cx="9073747" cy="5975876"/>
            <a:chOff x="33863" y="829672"/>
            <a:chExt cx="9073747" cy="5975876"/>
          </a:xfrm>
        </p:grpSpPr>
        <p:sp>
          <p:nvSpPr>
            <p:cNvPr id="8" name="Pentagon 7"/>
            <p:cNvSpPr/>
            <p:nvPr/>
          </p:nvSpPr>
          <p:spPr>
            <a:xfrm>
              <a:off x="33867" y="831216"/>
              <a:ext cx="448733" cy="1425371"/>
            </a:xfrm>
            <a:prstGeom prst="homePlate">
              <a:avLst>
                <a:gd name="adj" fmla="val 20731"/>
              </a:avLst>
            </a:prstGeom>
            <a:solidFill>
              <a:srgbClr val="0071BB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ยุทธศาสตร์ชาติ ระยะ 20 ปี</a:t>
              </a:r>
              <a:endParaRPr lang="th-TH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>
              <a:off x="33863" y="3763423"/>
              <a:ext cx="448733" cy="1425371"/>
            </a:xfrm>
            <a:prstGeom prst="homePlate">
              <a:avLst>
                <a:gd name="adj" fmla="val 20731"/>
              </a:avLst>
            </a:prstGeom>
            <a:solidFill>
              <a:srgbClr val="69B5E4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 12</a:t>
              </a:r>
              <a:endParaRPr lang="th-TH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8670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08670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227398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227398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958826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958826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682317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682317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405426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Pentagon 13"/>
            <p:cNvSpPr/>
            <p:nvPr/>
          </p:nvSpPr>
          <p:spPr>
            <a:xfrm>
              <a:off x="33863" y="2285352"/>
              <a:ext cx="448733" cy="1451149"/>
            </a:xfrm>
            <a:prstGeom prst="homePlate">
              <a:avLst>
                <a:gd name="adj" fmla="val 20731"/>
              </a:avLst>
            </a:prstGeom>
            <a:solidFill>
              <a:srgbClr val="0094D6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แผนปฏิรูปประเทศ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8670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27398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958826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682317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405426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405808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3864" y="5219291"/>
              <a:ext cx="9073746" cy="1586257"/>
              <a:chOff x="33864" y="5625924"/>
              <a:chExt cx="9073746" cy="1179624"/>
            </a:xfrm>
          </p:grpSpPr>
          <p:sp>
            <p:nvSpPr>
              <p:cNvPr id="17" name="Pentagon 16"/>
              <p:cNvSpPr/>
              <p:nvPr/>
            </p:nvSpPr>
            <p:spPr>
              <a:xfrm>
                <a:off x="33864" y="5625924"/>
                <a:ext cx="448733" cy="1178566"/>
              </a:xfrm>
              <a:prstGeom prst="homePlate">
                <a:avLst>
                  <a:gd name="adj" fmla="val 20731"/>
                </a:avLst>
              </a:prstGeom>
              <a:solidFill>
                <a:srgbClr val="ABD2EF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63500" dist="381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th-TH" sz="1200" b="1" dirty="0" smtClean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แผนงาน/โครงการ</a:t>
                </a:r>
                <a:endParaRPr lang="th-TH" sz="12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08670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2227398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3958826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5682317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405808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2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025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วิสัยทัศน์ </a:t>
            </a:r>
            <a:r>
              <a:rPr lang="th-TH" sz="2400" b="1" kern="0" spc="-3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พันธ</a:t>
            </a: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กิจ ประเด็นยุทธศาสตร์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85725" y="854076"/>
            <a:ext cx="8952441" cy="333374"/>
          </a:xfrm>
          <a:prstGeom prst="roundRect">
            <a:avLst/>
          </a:prstGeom>
          <a:noFill/>
          <a:ln w="38100">
            <a:solidFill>
              <a:srgbClr val="FAC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วิสัยทัศน์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725" y="1235075"/>
            <a:ext cx="8952442" cy="596900"/>
          </a:xfrm>
          <a:prstGeom prst="rect">
            <a:avLst/>
          </a:prstGeom>
          <a:solidFill>
            <a:srgbClr val="FAC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228599" y="1425575"/>
            <a:ext cx="8705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5725" y="1908928"/>
            <a:ext cx="8952441" cy="323849"/>
          </a:xfrm>
          <a:prstGeom prst="roundRect">
            <a:avLst/>
          </a:prstGeom>
          <a:noFill/>
          <a:ln w="38100">
            <a:solidFill>
              <a:srgbClr val="0FCD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พันธ</a:t>
            </a:r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กิจ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5725" y="2280403"/>
            <a:ext cx="8952442" cy="1110497"/>
          </a:xfrm>
          <a:prstGeom prst="rect">
            <a:avLst/>
          </a:prstGeom>
          <a:solidFill>
            <a:srgbClr val="0FC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228599" y="2366128"/>
            <a:ext cx="8705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725" y="3476624"/>
            <a:ext cx="8952441" cy="371475"/>
          </a:xfrm>
          <a:prstGeom prst="roundRect">
            <a:avLst/>
          </a:prstGeom>
          <a:noFill/>
          <a:ln w="38100">
            <a:solidFill>
              <a:srgbClr val="B84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ประเด็นยุทธศาสตร์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5725" y="3895724"/>
            <a:ext cx="8952442" cy="2905126"/>
          </a:xfrm>
          <a:prstGeom prst="rect">
            <a:avLst/>
          </a:prstGeom>
          <a:solidFill>
            <a:srgbClr val="B742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TextBox 30"/>
          <p:cNvSpPr txBox="1"/>
          <p:nvPr/>
        </p:nvSpPr>
        <p:spPr>
          <a:xfrm>
            <a:off x="228599" y="3990974"/>
            <a:ext cx="8705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3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4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914400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โครงสร้างและอัตรากำลัง</a:t>
            </a:r>
            <a:endParaRPr lang="th-TH" sz="2600" b="1" kern="0" spc="-3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มุมมน 28"/>
          <p:cNvSpPr/>
          <p:nvPr/>
        </p:nvSpPr>
        <p:spPr>
          <a:xfrm>
            <a:off x="3132852" y="1058448"/>
            <a:ext cx="2673587" cy="41227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กรม..................</a:t>
            </a:r>
            <a:endParaRPr lang="th-TH" sz="1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สี่เหลี่ยมผืนผ้า 29"/>
          <p:cNvSpPr/>
          <p:nvPr/>
        </p:nvSpPr>
        <p:spPr>
          <a:xfrm>
            <a:off x="4417696" y="1494384"/>
            <a:ext cx="2897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กลุ่มตรวจสอบ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ภายใน (.../.../...)</a:t>
            </a:r>
            <a:endParaRPr lang="th-TH" sz="1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กลุ่มพัฒนาระบบ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 (.../.../...)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002863" y="2151625"/>
            <a:ext cx="713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2"/>
          </p:cNvCxnSpPr>
          <p:nvPr/>
        </p:nvCxnSpPr>
        <p:spPr>
          <a:xfrm>
            <a:off x="4469646" y="1470724"/>
            <a:ext cx="1425" cy="6775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19872" y="2154741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ตาราง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0900759"/>
              </p:ext>
            </p:extLst>
          </p:nvPr>
        </p:nvGraphicFramePr>
        <p:xfrm>
          <a:off x="7315200" y="853856"/>
          <a:ext cx="177803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5950"/>
                <a:gridCol w="552080"/>
              </a:tblGrid>
              <a:tr h="241810">
                <a:tc gridSpan="2"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อัตรากำลัง</a:t>
                      </a:r>
                      <a:endParaRPr lang="th-TH" sz="1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ข้าราชการ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ลูกจ้างประจำ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3301924"/>
              </p:ext>
            </p:extLst>
          </p:nvPr>
        </p:nvGraphicFramePr>
        <p:xfrm>
          <a:off x="35496" y="2414168"/>
          <a:ext cx="2102635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7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2346625"/>
              </p:ext>
            </p:extLst>
          </p:nvPr>
        </p:nvGraphicFramePr>
        <p:xfrm>
          <a:off x="2300071" y="2421270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7194988"/>
              </p:ext>
            </p:extLst>
          </p:nvPr>
        </p:nvGraphicFramePr>
        <p:xfrm>
          <a:off x="4732989" y="2428274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9673352"/>
              </p:ext>
            </p:extLst>
          </p:nvPr>
        </p:nvGraphicFramePr>
        <p:xfrm>
          <a:off x="6981625" y="2428273"/>
          <a:ext cx="212687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6799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152450"/>
              </p:ext>
            </p:extLst>
          </p:nvPr>
        </p:nvGraphicFramePr>
        <p:xfrm>
          <a:off x="35497" y="341798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9094823"/>
              </p:ext>
            </p:extLst>
          </p:nvPr>
        </p:nvGraphicFramePr>
        <p:xfrm>
          <a:off x="2309570" y="342561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2625463"/>
              </p:ext>
            </p:extLst>
          </p:nvPr>
        </p:nvGraphicFramePr>
        <p:xfrm>
          <a:off x="4742488" y="343261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00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275708"/>
              </p:ext>
            </p:extLst>
          </p:nvPr>
        </p:nvGraphicFramePr>
        <p:xfrm>
          <a:off x="6957343" y="343468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4105097"/>
              </p:ext>
            </p:extLst>
          </p:nvPr>
        </p:nvGraphicFramePr>
        <p:xfrm>
          <a:off x="45631" y="442061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8213284"/>
              </p:ext>
            </p:extLst>
          </p:nvPr>
        </p:nvGraphicFramePr>
        <p:xfrm>
          <a:off x="2319704" y="442824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814564"/>
              </p:ext>
            </p:extLst>
          </p:nvPr>
        </p:nvGraphicFramePr>
        <p:xfrm>
          <a:off x="4752622" y="443524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2012899"/>
              </p:ext>
            </p:extLst>
          </p:nvPr>
        </p:nvGraphicFramePr>
        <p:xfrm>
          <a:off x="6967477" y="443731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3696766"/>
              </p:ext>
            </p:extLst>
          </p:nvPr>
        </p:nvGraphicFramePr>
        <p:xfrm>
          <a:off x="35497" y="5416771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0631797"/>
              </p:ext>
            </p:extLst>
          </p:nvPr>
        </p:nvGraphicFramePr>
        <p:xfrm>
          <a:off x="2309570" y="5424399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9261663"/>
              </p:ext>
            </p:extLst>
          </p:nvPr>
        </p:nvGraphicFramePr>
        <p:xfrm>
          <a:off x="4742488" y="5431403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7790192"/>
              </p:ext>
            </p:extLst>
          </p:nvPr>
        </p:nvGraphicFramePr>
        <p:xfrm>
          <a:off x="6957343" y="5433474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1002864" y="2143861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727879" y="2160126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135921" y="2148073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002863" y="3294452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419872" y="3297568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002864" y="3286688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727879" y="3286911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135921" y="3286519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007258" y="4318590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424267" y="4312014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007259" y="4309238"/>
            <a:ext cx="0" cy="1005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32274" y="4311049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8140316" y="4308140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87642" y="5294618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404651" y="5306878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87643" y="5285814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712658" y="5296221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125463" y="5286685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19618" y="2157217"/>
            <a:ext cx="0" cy="313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4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8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หน้าที่และอำนาจตามกฎกระทรวงแบ่งส่วนราชการ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152" y="801621"/>
            <a:ext cx="9003114" cy="5955795"/>
          </a:xfrm>
          <a:prstGeom prst="rect">
            <a:avLst/>
          </a:prstGeom>
          <a:solidFill>
            <a:srgbClr val="CC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88900" h="177800"/>
            <a:bevelB w="177800" h="2286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7068" y="915151"/>
            <a:ext cx="8687476" cy="5769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5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68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7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50799" y="6117336"/>
            <a:ext cx="9042395" cy="512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1033463" algn="l"/>
              </a:tabLst>
            </a:pP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โปรดจัดทำข้อมูล 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กอง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1 </a:t>
            </a:r>
            <a:r>
              <a:rPr lang="th-TH" sz="1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สไสด์</a:t>
            </a:r>
            <a:endParaRPr lang="th-TH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2350594"/>
              </p:ext>
            </p:extLst>
          </p:nvPr>
        </p:nvGraphicFramePr>
        <p:xfrm>
          <a:off x="27434" y="938781"/>
          <a:ext cx="909319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446"/>
                <a:gridCol w="777240"/>
                <a:gridCol w="1152144"/>
                <a:gridCol w="786384"/>
                <a:gridCol w="1197864"/>
                <a:gridCol w="749808"/>
                <a:gridCol w="803767"/>
                <a:gridCol w="1163770"/>
                <a:gridCol w="1163769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2561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</a:t>
                      </a:r>
                      <a:r>
                        <a:rPr lang="th-TH" sz="8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6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ผลสัมฤทธิ์ของ</a:t>
            </a:r>
            <a:r>
              <a:rPr lang="th-TH" sz="2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</a:t>
            </a:r>
            <a:r>
              <a:rPr lang="th-TH" sz="2400" b="1" u="sng" kern="0" spc="-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กอง... </a:t>
            </a:r>
            <a:r>
              <a:rPr lang="th-TH" sz="2400" b="1" kern="0" spc="-3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(จัดตั้งใหม่)</a:t>
            </a:r>
          </a:p>
        </p:txBody>
      </p:sp>
    </p:spTree>
    <p:extLst>
      <p:ext uri="{BB962C8B-B14F-4D97-AF65-F5344CB8AC3E}">
        <p14:creationId xmlns:p14="http://schemas.microsoft.com/office/powerpoint/2010/main" xmlns="" val="24289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ectangle 15"/>
          <p:cNvSpPr/>
          <p:nvPr/>
        </p:nvSpPr>
        <p:spPr>
          <a:xfrm>
            <a:off x="50799" y="6117336"/>
            <a:ext cx="9042395" cy="512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1033463" algn="l"/>
              </a:tabLst>
            </a:pP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โปรดจัดทำข้อมูล 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กอง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1 </a:t>
            </a:r>
            <a:r>
              <a:rPr lang="th-TH" sz="1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สไสด์</a:t>
            </a:r>
            <a:endParaRPr lang="th-TH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7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5471891"/>
              </p:ext>
            </p:extLst>
          </p:nvPr>
        </p:nvGraphicFramePr>
        <p:xfrm>
          <a:off x="27434" y="938781"/>
          <a:ext cx="909319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446"/>
                <a:gridCol w="777240"/>
                <a:gridCol w="1152144"/>
                <a:gridCol w="786384"/>
                <a:gridCol w="1197864"/>
                <a:gridCol w="749808"/>
                <a:gridCol w="803767"/>
                <a:gridCol w="1163770"/>
                <a:gridCol w="1163769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2561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</a:t>
                      </a:r>
                      <a:r>
                        <a:rPr lang="th-TH" sz="8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ผลสัมฤทธิ์ของ</a:t>
            </a:r>
            <a:r>
              <a:rPr lang="th-TH" sz="2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</a:t>
            </a:r>
            <a:r>
              <a:rPr lang="th-TH" sz="2400" b="1" u="sng" kern="0" spc="-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กอง... </a:t>
            </a:r>
            <a:r>
              <a:rPr lang="th-TH" sz="2400" b="1" kern="0" spc="-3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(ปรับปรุงภารกิจ)</a:t>
            </a:r>
          </a:p>
        </p:txBody>
      </p:sp>
    </p:spTree>
    <p:extLst>
      <p:ext uri="{BB962C8B-B14F-4D97-AF65-F5344CB8AC3E}">
        <p14:creationId xmlns:p14="http://schemas.microsoft.com/office/powerpoint/2010/main" xmlns="" val="401438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64008" y="138495"/>
            <a:ext cx="9012258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ประโยชน์ที่ประชาชน/ผู้รับบริการได้รับ</a:t>
            </a:r>
            <a:endParaRPr lang="th-TH" sz="2600" b="1" kern="0" dirty="0" smtClean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83464" y="1250706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4"/>
              </a:gs>
              <a:gs pos="0">
                <a:srgbClr val="FFFBF1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6930" y="1344130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068421" y="1381169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7344" y="1399013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83464" y="2169575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CC00CC"/>
              </a:gs>
              <a:gs pos="0">
                <a:srgbClr val="CC00CC"/>
              </a:gs>
              <a:gs pos="99000">
                <a:srgbClr val="FF99FF"/>
              </a:gs>
            </a:gsLst>
            <a:lin ang="15600000" scaled="0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386930" y="2262999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068421" y="2300038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27344" y="2317882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83464" y="3051405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7030A0"/>
              </a:gs>
              <a:gs pos="0">
                <a:srgbClr val="7030A0"/>
              </a:gs>
              <a:gs pos="100000">
                <a:schemeClr val="accent4"/>
              </a:gs>
              <a:gs pos="99000">
                <a:srgbClr val="CC99FF"/>
              </a:gs>
            </a:gsLst>
            <a:lin ang="15600000" scaled="0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386930" y="3144829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068421" y="3181868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27344" y="3199712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283464" y="3970274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3399"/>
              </a:gs>
              <a:gs pos="100000">
                <a:srgbClr val="3366CC"/>
              </a:gs>
              <a:gs pos="100000">
                <a:srgbClr val="3366CC"/>
              </a:gs>
              <a:gs pos="0">
                <a:srgbClr val="003399"/>
              </a:gs>
              <a:gs pos="34000">
                <a:srgbClr val="3366CC"/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386930" y="4063698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068421" y="4100737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418200" y="4118581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283464" y="4867958"/>
            <a:ext cx="8513063" cy="78840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0FCDC1"/>
              </a:gs>
              <a:gs pos="0">
                <a:srgbClr val="0FCDC1"/>
              </a:gs>
              <a:gs pos="100000">
                <a:schemeClr val="accent4"/>
              </a:gs>
              <a:gs pos="100000">
                <a:schemeClr val="accent1">
                  <a:lumMod val="45000"/>
                  <a:lumOff val="55000"/>
                </a:schemeClr>
              </a:gs>
              <a:gs pos="98000">
                <a:schemeClr val="accent1">
                  <a:lumMod val="30000"/>
                  <a:lumOff val="70000"/>
                </a:schemeClr>
              </a:gs>
            </a:gsLst>
            <a:lin ang="13500000" scaled="1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86930" y="4961382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68421" y="4998421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27344" y="5016265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8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8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-1" y="138495"/>
            <a:ext cx="9144001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lnSpc>
                <a:spcPts val="2700"/>
              </a:lnSpc>
              <a:spcAft>
                <a:spcPct val="0"/>
              </a:spcAft>
              <a:defRPr/>
            </a:pP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ผลสำรวจความพึงพอใจของประชาชน/ผู้รับบริการ</a:t>
            </a: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2560 - 2561</a:t>
            </a:r>
            <a:endParaRPr lang="th-TH" sz="2400" b="1" kern="0" dirty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72503" y="1806897"/>
            <a:ext cx="4147276" cy="4158868"/>
            <a:chOff x="331237" y="1956816"/>
            <a:chExt cx="3893291" cy="3904173"/>
          </a:xfrm>
          <a:blipFill>
            <a:blip r:embed="rId5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Hexagon 1"/>
            <p:cNvSpPr/>
            <p:nvPr/>
          </p:nvSpPr>
          <p:spPr>
            <a:xfrm>
              <a:off x="1537952" y="3271031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Hexagon 9"/>
            <p:cNvSpPr/>
            <p:nvPr/>
          </p:nvSpPr>
          <p:spPr>
            <a:xfrm>
              <a:off x="2744666" y="2620335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Hexagon 14"/>
            <p:cNvSpPr/>
            <p:nvPr/>
          </p:nvSpPr>
          <p:spPr>
            <a:xfrm>
              <a:off x="1537952" y="1956816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Hexagon 15"/>
            <p:cNvSpPr/>
            <p:nvPr/>
          </p:nvSpPr>
          <p:spPr>
            <a:xfrm>
              <a:off x="331237" y="2613923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Hexagon 16"/>
            <p:cNvSpPr/>
            <p:nvPr/>
          </p:nvSpPr>
          <p:spPr>
            <a:xfrm>
              <a:off x="331237" y="3908903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Hexagon 18"/>
            <p:cNvSpPr/>
            <p:nvPr/>
          </p:nvSpPr>
          <p:spPr>
            <a:xfrm>
              <a:off x="1537952" y="4585246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Hexagon 19"/>
            <p:cNvSpPr/>
            <p:nvPr/>
          </p:nvSpPr>
          <p:spPr>
            <a:xfrm>
              <a:off x="2731841" y="3934550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" name="Rectangle 5"/>
          <p:cNvSpPr/>
          <p:nvPr/>
        </p:nvSpPr>
        <p:spPr>
          <a:xfrm>
            <a:off x="4527010" y="801620"/>
            <a:ext cx="4616989" cy="6056379"/>
          </a:xfrm>
          <a:prstGeom prst="rect">
            <a:avLst/>
          </a:prstGeom>
          <a:blipFill dpi="0" rotWithShape="1">
            <a:blip r:embed="rId6"/>
            <a:srcRect/>
            <a:tile tx="1016000" ty="63500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4100187" y="804087"/>
            <a:ext cx="5043813" cy="6056379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4655438" y="3524988"/>
            <a:ext cx="2139697" cy="2945526"/>
          </a:xfrm>
          <a:prstGeom prst="rect">
            <a:avLst/>
          </a:prstGeom>
          <a:solidFill>
            <a:srgbClr val="74828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Rectangle 23"/>
          <p:cNvSpPr/>
          <p:nvPr/>
        </p:nvSpPr>
        <p:spPr>
          <a:xfrm>
            <a:off x="6914006" y="3524988"/>
            <a:ext cx="2139697" cy="2945526"/>
          </a:xfrm>
          <a:prstGeom prst="rect">
            <a:avLst/>
          </a:prstGeom>
          <a:solidFill>
            <a:srgbClr val="7482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4526248" y="1389260"/>
            <a:ext cx="3036602" cy="445787"/>
          </a:xfrm>
          <a:prstGeom prst="rect">
            <a:avLst/>
          </a:prstGeom>
          <a:solidFill>
            <a:srgbClr val="C25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ต่อการให้บริการ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2502" y="916293"/>
            <a:ext cx="7390347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2400" b="1" dirty="0">
                <a:ln w="0"/>
                <a:solidFill>
                  <a:schemeClr val="bg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ผลสำรวจความพึงพอใจของประชาชน/ผู้รับบริการ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27008" y="1837514"/>
            <a:ext cx="45719" cy="3677908"/>
          </a:xfrm>
          <a:prstGeom prst="rect">
            <a:avLst/>
          </a:prstGeom>
          <a:solidFill>
            <a:srgbClr val="C25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4655437" y="2061919"/>
            <a:ext cx="4398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th-TH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 </a:t>
            </a:r>
            <a:r>
              <a:rPr lang="th-TH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ได้มีการสำรวจความพึงพอใจของประชาชนที่มีต่อการให้บริการของหน่วยงาน ปี 2560 และ ปี 2561 จากประชาชน/ผู้รับบริการกลุ่มตัวอย่างผู้ใช้บริการ </a:t>
            </a:r>
            <a:r>
              <a:rPr lang="th-TH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จำนวน.....คน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43731" y="3684673"/>
            <a:ext cx="1880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25B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2561</a:t>
            </a:r>
          </a:p>
        </p:txBody>
      </p:sp>
      <p:graphicFrame>
        <p:nvGraphicFramePr>
          <p:cNvPr id="34" name="Chart 33"/>
          <p:cNvGraphicFramePr/>
          <p:nvPr>
            <p:extLst/>
          </p:nvPr>
        </p:nvGraphicFramePr>
        <p:xfrm>
          <a:off x="4184422" y="4170132"/>
          <a:ext cx="3023343" cy="201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6" name="Chart 35"/>
          <p:cNvGraphicFramePr/>
          <p:nvPr>
            <p:extLst/>
          </p:nvPr>
        </p:nvGraphicFramePr>
        <p:xfrm>
          <a:off x="6472182" y="4147117"/>
          <a:ext cx="3023343" cy="201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648548" y="4993247"/>
            <a:ext cx="93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25B5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</a:t>
            </a:r>
            <a:r>
              <a:rPr lang="en-US" sz="1800" b="1" dirty="0">
                <a:solidFill>
                  <a:srgbClr val="C25B5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th-TH" sz="1800" b="1" dirty="0">
              <a:solidFill>
                <a:srgbClr val="C25B5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08315" y="4993247"/>
            <a:ext cx="781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96C0C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en-US" sz="1800" b="1" dirty="0">
                <a:solidFill>
                  <a:srgbClr val="96C0C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th-TH" sz="1800" b="1" dirty="0">
              <a:solidFill>
                <a:srgbClr val="96C0C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58821" y="3684673"/>
            <a:ext cx="1880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96C0C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2560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9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799" y="6482167"/>
            <a:ext cx="9042395" cy="37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914400" algn="l"/>
              </a:tabLst>
            </a:pPr>
            <a:r>
              <a:rPr lang="th-TH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โปรดดำเนินการสำรวจปีงบประมาณ พ.ศ. 2562 เพื่อรายงานผลต่อสำนักงาน </a:t>
            </a:r>
            <a:r>
              <a:rPr lang="th-TH" sz="14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ในภายหลังด้วย</a:t>
            </a:r>
          </a:p>
        </p:txBody>
      </p:sp>
    </p:spTree>
    <p:extLst>
      <p:ext uri="{BB962C8B-B14F-4D97-AF65-F5344CB8AC3E}">
        <p14:creationId xmlns:p14="http://schemas.microsoft.com/office/powerpoint/2010/main" xmlns="" val="227230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1817</TotalTime>
  <Words>426</Words>
  <Application>Microsoft Office PowerPoint</Application>
  <PresentationFormat>On-screen Show (4:3)</PresentationFormat>
  <Paragraphs>191</Paragraphs>
  <Slides>10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Supattra Peamwattathaporn</dc:creator>
  <cp:lastModifiedBy>Windows User</cp:lastModifiedBy>
  <cp:revision>296</cp:revision>
  <cp:lastPrinted>2018-07-18T04:02:54Z</cp:lastPrinted>
  <dcterms:created xsi:type="dcterms:W3CDTF">2018-05-04T03:45:08Z</dcterms:created>
  <dcterms:modified xsi:type="dcterms:W3CDTF">2007-12-31T17:12:33Z</dcterms:modified>
</cp:coreProperties>
</file>