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5" r:id="rId9"/>
    <p:sldId id="267" r:id="rId10"/>
    <p:sldId id="266" r:id="rId11"/>
  </p:sldIdLst>
  <p:sldSz cx="9144000" cy="6858000" type="screen4x3"/>
  <p:notesSz cx="6792913" cy="992505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FF99"/>
    <a:srgbClr val="CCCC00"/>
    <a:srgbClr val="CCCCFF"/>
    <a:srgbClr val="FF6600"/>
    <a:srgbClr val="5B9BD5"/>
    <a:srgbClr val="C7DBE8"/>
    <a:srgbClr val="FF85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3786" autoAdjust="0"/>
  </p:normalViewPr>
  <p:slideViewPr>
    <p:cSldViewPr snapToGrid="0">
      <p:cViewPr varScale="1">
        <p:scale>
          <a:sx n="105" d="100"/>
          <a:sy n="105" d="100"/>
        </p:scale>
        <p:origin x="16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ผลสำรวจ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96C0CE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E06-4A19-87EC-56F011A7D38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E06-4A19-87EC-56F011A7D380}"/>
              </c:ext>
            </c:extLst>
          </c:dPt>
          <c:cat>
            <c:strRef>
              <c:f>Sheet1!$A$2:$A$3</c:f>
              <c:strCache>
                <c:ptCount val="1"/>
                <c:pt idx="0">
                  <c:v>ปี 2560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4E06-4A19-87EC-56F011A7D3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ผลสำรวจ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C25B56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134-4897-AD5C-BB824E5E624B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134-4897-AD5C-BB824E5E624B}"/>
              </c:ext>
            </c:extLst>
          </c:dPt>
          <c:cat>
            <c:strRef>
              <c:f>Sheet1!$A$2:$A$3</c:f>
              <c:strCache>
                <c:ptCount val="1"/>
                <c:pt idx="0">
                  <c:v>ปี 2561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134-4897-AD5C-BB824E5E62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th-TH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101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2865FF-0733-42F7-B508-DCC41D9D309D}" type="datetimeFigureOut">
              <a:rPr lang="th-TH" smtClean="0"/>
              <a:t>19/07/61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101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65FCD8-3198-4154-BB2B-D7F6EAB7960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7737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8FC249-5C44-474A-9423-D2AFB20ADAD5}" type="datetimeFigureOut">
              <a:rPr lang="th-TH" smtClean="0"/>
              <a:t>19/07/61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7077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7745" y="9427077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54B90E-278F-4BE0-8655-39AC56DBE0AE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5293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02682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14998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29219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63906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54B90E-278F-4BE0-8655-39AC56DBE0AE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88355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5F171E-5673-49C8-AD9E-5FA52B353E0C}" type="datetime1">
              <a:rPr lang="th-TH" smtClean="0"/>
              <a:t>19/07/61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732E2F6-00A5-4DEF-BB95-A6DA6C7327BA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038588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5D5213-B33B-426A-ADF2-03E07A059FFE}" type="datetime1">
              <a:rPr lang="th-TH" smtClean="0"/>
              <a:t>19/07/61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50326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4F859-0F13-424E-BC7D-B70D32558221}" type="datetime1">
              <a:rPr lang="th-TH" smtClean="0"/>
              <a:t>19/07/61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8943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85290-465C-4DFB-9DC4-8C014AC66CB8}" type="datetime1">
              <a:rPr lang="th-TH" smtClean="0"/>
              <a:t>19/07/61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54728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447DA-1467-412D-A3E3-9789EEFA971F}" type="datetime1">
              <a:rPr lang="th-TH" smtClean="0"/>
              <a:t>19/07/61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4667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873B3-B3B3-4EE0-BDF1-70BFE811207F}" type="datetime1">
              <a:rPr lang="th-TH" smtClean="0"/>
              <a:t>19/07/61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74253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7AAB6-8A77-4390-AF4F-BF91699C3594}" type="datetime1">
              <a:rPr lang="th-TH" smtClean="0"/>
              <a:t>19/07/61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922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AC9113-34AA-4CDE-A7BF-573E731CD71E}" type="datetime1">
              <a:rPr lang="th-TH" smtClean="0"/>
              <a:t>19/07/61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08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DE91D-6565-460E-93F5-EE0E1FEE98A3}" type="datetime1">
              <a:rPr lang="th-TH" smtClean="0"/>
              <a:t>19/07/61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82888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981FE-0CD7-4A25-B9D9-4D68FA0598DC}" type="datetime1">
              <a:rPr lang="th-TH" smtClean="0"/>
              <a:t>19/07/61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2273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C630C-39F4-4FA3-95D3-24375D8C4AD4}" type="datetime1">
              <a:rPr lang="th-TH" smtClean="0"/>
              <a:t>19/07/61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2E2F6-00A5-4DEF-BB95-A6DA6C7327B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28980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2268-DA8C-4C83-8B34-E6A477368F81}" type="datetime1">
              <a:rPr lang="th-TH" smtClean="0"/>
              <a:t>19/07/61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fld id="{E732E2F6-00A5-4DEF-BB95-A6DA6C7327BA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53514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image" Target="../media/image1.jp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2035532"/>
            <a:ext cx="9144000" cy="138500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lIns="91440" tIns="45720" rIns="91440" bIns="45720" rtlCol="0" anchor="ctr" anchorCtr="0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th-TH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การประเมิน</a:t>
            </a: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ผลสัมฤทธิ์ของ</a:t>
            </a:r>
            <a:r>
              <a:rPr lang="th-TH" sz="30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การจัดโครงสร้าง</a:t>
            </a: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ภารกิจ</a:t>
            </a:r>
          </a:p>
          <a:p>
            <a:pPr>
              <a:lnSpc>
                <a:spcPct val="150000"/>
              </a:lnSpc>
            </a:pPr>
            <a:r>
              <a:rPr lang="th-TH" sz="3000" b="1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กรม........................</a:t>
            </a:r>
            <a:endParaRPr lang="th-TH" sz="3000" b="1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Picture 4" descr="Image result for โลโก้กระทรวงอุตสาหกรรม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620" y="394884"/>
            <a:ext cx="1548760" cy="154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98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-1" y="776656"/>
            <a:ext cx="9144002" cy="6081344"/>
            <a:chOff x="-1" y="776656"/>
            <a:chExt cx="9144002" cy="6081344"/>
          </a:xfrm>
        </p:grpSpPr>
        <p:sp>
          <p:nvSpPr>
            <p:cNvPr id="11" name="Rectangle 10"/>
            <p:cNvSpPr/>
            <p:nvPr/>
          </p:nvSpPr>
          <p:spPr>
            <a:xfrm>
              <a:off x="-1" y="776656"/>
              <a:ext cx="4553711" cy="6081344"/>
            </a:xfrm>
            <a:prstGeom prst="rect">
              <a:avLst/>
            </a:prstGeom>
            <a:solidFill>
              <a:srgbClr val="FF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4553710" y="776656"/>
              <a:ext cx="4590291" cy="608134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0040" y="1024290"/>
              <a:ext cx="3822192" cy="569718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80432" y="1024290"/>
              <a:ext cx="3822192" cy="5697186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48056" y="786384"/>
              <a:ext cx="3566160" cy="42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 smtClean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ปัญหาอุปสรรค</a:t>
              </a:r>
              <a:endParaRPr lang="th-TH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093204" y="786384"/>
              <a:ext cx="3602739" cy="4297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200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ข้อเสนอแนะ</a:t>
              </a:r>
            </a:p>
          </p:txBody>
        </p:sp>
        <p:sp>
          <p:nvSpPr>
            <p:cNvPr id="28" name="Flowchart: Decision 27"/>
            <p:cNvSpPr/>
            <p:nvPr/>
          </p:nvSpPr>
          <p:spPr>
            <a:xfrm>
              <a:off x="4315968" y="3429000"/>
              <a:ext cx="466341" cy="566927"/>
            </a:xfrm>
            <a:prstGeom prst="flowChartDecision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9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9"/>
          <p:cNvSpPr/>
          <p:nvPr/>
        </p:nvSpPr>
        <p:spPr>
          <a:xfrm>
            <a:off x="-1" y="138495"/>
            <a:ext cx="9144001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lnSpc>
                <a:spcPts val="2700"/>
              </a:lnSpc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ปัญหาอุปสรรคและข้อเสนอแนะ</a:t>
            </a:r>
            <a:endParaRPr lang="th-TH" sz="2600" b="1" kern="0" dirty="0" smtClean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/>
          <a:lstStyle/>
          <a:p>
            <a:fld id="{E732E2F6-00A5-4DEF-BB95-A6DA6C7327BA}" type="slidenum">
              <a:rPr lang="th-TH" smtClean="0"/>
              <a:t>10</a:t>
            </a:fld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448056" y="1463786"/>
            <a:ext cx="3566160" cy="5165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  <a:endParaRPr lang="th-TH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108448" y="1463786"/>
            <a:ext cx="3566160" cy="5165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</a:p>
          <a:p>
            <a:pPr marL="284163" indent="-284163">
              <a:lnSpc>
                <a:spcPct val="150000"/>
              </a:lnSpc>
              <a:buFont typeface="+mj-lt"/>
              <a:buAutoNum type="arabicPeriod"/>
              <a:tabLst>
                <a:tab pos="284163" algn="l"/>
              </a:tabLst>
            </a:pPr>
            <a:r>
              <a:rPr lang="th-TH" sz="16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</a:t>
            </a:r>
            <a:endParaRPr lang="th-TH" sz="16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01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0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0113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ความ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เชื่อมโยงของภารกิจกับนโยบาย/ยุทธศาสตร์ที่</a:t>
            </a: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สำคัญของ</a:t>
            </a:r>
            <a:r>
              <a:rPr lang="th-TH" sz="20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ประเทศ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3863" y="829672"/>
            <a:ext cx="9073747" cy="5975876"/>
            <a:chOff x="33863" y="829672"/>
            <a:chExt cx="9073747" cy="5975876"/>
          </a:xfrm>
        </p:grpSpPr>
        <p:sp>
          <p:nvSpPr>
            <p:cNvPr id="8" name="Pentagon 7"/>
            <p:cNvSpPr/>
            <p:nvPr/>
          </p:nvSpPr>
          <p:spPr>
            <a:xfrm>
              <a:off x="33867" y="831216"/>
              <a:ext cx="448733" cy="1425371"/>
            </a:xfrm>
            <a:prstGeom prst="homePlate">
              <a:avLst>
                <a:gd name="adj" fmla="val 20731"/>
              </a:avLst>
            </a:prstGeom>
            <a:solidFill>
              <a:srgbClr val="0071BB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ยุทธศาสตร์ชาติ ระยะ 20 ปี</a:t>
              </a:r>
              <a:endParaRPr lang="th-TH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5" name="Pentagon 14"/>
            <p:cNvSpPr/>
            <p:nvPr/>
          </p:nvSpPr>
          <p:spPr>
            <a:xfrm>
              <a:off x="33863" y="3763423"/>
              <a:ext cx="448733" cy="1425371"/>
            </a:xfrm>
            <a:prstGeom prst="homePlate">
              <a:avLst>
                <a:gd name="adj" fmla="val 20731"/>
              </a:avLst>
            </a:prstGeom>
            <a:solidFill>
              <a:srgbClr val="69B5E4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 smtClean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 12</a:t>
              </a:r>
              <a:endParaRPr lang="th-TH" sz="12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08670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08670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227398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2227398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958826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958826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5682317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5682317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7405426" y="829672"/>
              <a:ext cx="1701802" cy="1425371"/>
            </a:xfrm>
            <a:prstGeom prst="rect">
              <a:avLst/>
            </a:prstGeom>
            <a:solidFill>
              <a:srgbClr val="0071BB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14" name="Pentagon 13"/>
            <p:cNvSpPr/>
            <p:nvPr/>
          </p:nvSpPr>
          <p:spPr>
            <a:xfrm>
              <a:off x="33863" y="2285352"/>
              <a:ext cx="448733" cy="1451149"/>
            </a:xfrm>
            <a:prstGeom prst="homePlate">
              <a:avLst>
                <a:gd name="adj" fmla="val 20731"/>
              </a:avLst>
            </a:prstGeom>
            <a:solidFill>
              <a:srgbClr val="0094D6"/>
            </a:solidFill>
            <a:ln>
              <a:solidFill>
                <a:schemeClr val="bg2">
                  <a:lumMod val="90000"/>
                </a:schemeClr>
              </a:solidFill>
            </a:ln>
            <a:effectLst>
              <a:outerShdw blurRad="63500" dist="38100" algn="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th-TH" sz="12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แผนปฏิรูปประเทศ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08670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2227398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958826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5682317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7405426" y="2281723"/>
              <a:ext cx="1701802" cy="1451149"/>
            </a:xfrm>
            <a:prstGeom prst="rect">
              <a:avLst/>
            </a:prstGeom>
            <a:solidFill>
              <a:srgbClr val="0094D6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7405808" y="3768421"/>
              <a:ext cx="1701802" cy="1425371"/>
            </a:xfrm>
            <a:prstGeom prst="rect">
              <a:avLst/>
            </a:prstGeom>
            <a:solidFill>
              <a:srgbClr val="69B5E4"/>
            </a:solidFill>
            <a:ln w="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 sz="1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33864" y="5219291"/>
              <a:ext cx="9073746" cy="1586257"/>
              <a:chOff x="33864" y="5625924"/>
              <a:chExt cx="9073746" cy="1179624"/>
            </a:xfrm>
          </p:grpSpPr>
          <p:sp>
            <p:nvSpPr>
              <p:cNvPr id="17" name="Pentagon 16"/>
              <p:cNvSpPr/>
              <p:nvPr/>
            </p:nvSpPr>
            <p:spPr>
              <a:xfrm>
                <a:off x="33864" y="5625924"/>
                <a:ext cx="448733" cy="1178566"/>
              </a:xfrm>
              <a:prstGeom prst="homePlate">
                <a:avLst>
                  <a:gd name="adj" fmla="val 20731"/>
                </a:avLst>
              </a:prstGeom>
              <a:solidFill>
                <a:srgbClr val="ABD2EF"/>
              </a:solidFill>
              <a:ln>
                <a:solidFill>
                  <a:schemeClr val="bg2">
                    <a:lumMod val="90000"/>
                  </a:schemeClr>
                </a:solidFill>
              </a:ln>
              <a:effectLst>
                <a:outerShdw blurRad="63500" dist="38100" algn="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270" rtlCol="0" anchor="ctr"/>
              <a:lstStyle/>
              <a:p>
                <a:pPr algn="ctr"/>
                <a:r>
                  <a:rPr lang="th-TH" sz="1200" b="1" dirty="0" smtClean="0">
                    <a:solidFill>
                      <a:schemeClr val="tx1"/>
                    </a:solidFill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แผนงาน/โครงการ</a:t>
                </a:r>
                <a:endParaRPr lang="th-TH" sz="1200" b="1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44" name="Rectangle 43"/>
              <p:cNvSpPr/>
              <p:nvPr/>
            </p:nvSpPr>
            <p:spPr>
              <a:xfrm>
                <a:off x="508670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>
              <a:xfrm>
                <a:off x="2227398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4" name="Rectangle 53"/>
              <p:cNvSpPr/>
              <p:nvPr/>
            </p:nvSpPr>
            <p:spPr>
              <a:xfrm>
                <a:off x="3958826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59" name="Rectangle 58"/>
              <p:cNvSpPr/>
              <p:nvPr/>
            </p:nvSpPr>
            <p:spPr>
              <a:xfrm>
                <a:off x="5682317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  <p:sp>
            <p:nvSpPr>
              <p:cNvPr id="64" name="Rectangle 63"/>
              <p:cNvSpPr/>
              <p:nvPr/>
            </p:nvSpPr>
            <p:spPr>
              <a:xfrm>
                <a:off x="7405808" y="5626982"/>
                <a:ext cx="1701802" cy="1178566"/>
              </a:xfrm>
              <a:prstGeom prst="rect">
                <a:avLst/>
              </a:prstGeom>
              <a:solidFill>
                <a:srgbClr val="ABD2EF"/>
              </a:solidFill>
              <a:ln w="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h-TH" sz="120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</p:grp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2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258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วิสัยทัศน์ </a:t>
            </a:r>
            <a:r>
              <a:rPr lang="th-TH" sz="2400" b="1" kern="0" spc="-30" dirty="0" err="1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พันธ</a:t>
            </a: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กิจ ประเด็นยุทธศาสตร์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85725" y="854076"/>
            <a:ext cx="8952441" cy="333374"/>
          </a:xfrm>
          <a:prstGeom prst="roundRect">
            <a:avLst/>
          </a:prstGeom>
          <a:noFill/>
          <a:ln w="38100">
            <a:solidFill>
              <a:srgbClr val="FACC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วิสัยทัศน์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725" y="1235075"/>
            <a:ext cx="8952442" cy="596900"/>
          </a:xfrm>
          <a:prstGeom prst="rect">
            <a:avLst/>
          </a:prstGeom>
          <a:solidFill>
            <a:srgbClr val="FACC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5" name="TextBox 4"/>
          <p:cNvSpPr txBox="1"/>
          <p:nvPr/>
        </p:nvSpPr>
        <p:spPr>
          <a:xfrm>
            <a:off x="228599" y="1425575"/>
            <a:ext cx="8705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.................................................................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85725" y="1908928"/>
            <a:ext cx="8952441" cy="323849"/>
          </a:xfrm>
          <a:prstGeom prst="roundRect">
            <a:avLst/>
          </a:prstGeom>
          <a:noFill/>
          <a:ln w="38100">
            <a:solidFill>
              <a:srgbClr val="0FCDC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8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พันธ</a:t>
            </a:r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กิจ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5725" y="2280403"/>
            <a:ext cx="8952442" cy="1110497"/>
          </a:xfrm>
          <a:prstGeom prst="rect">
            <a:avLst/>
          </a:prstGeom>
          <a:solidFill>
            <a:srgbClr val="0FCD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228599" y="2366128"/>
            <a:ext cx="8705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85725" y="3476624"/>
            <a:ext cx="8952441" cy="371475"/>
          </a:xfrm>
          <a:prstGeom prst="roundRect">
            <a:avLst/>
          </a:prstGeom>
          <a:noFill/>
          <a:ln w="38100">
            <a:solidFill>
              <a:srgbClr val="B84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th-TH" sz="1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ประเด็นยุทธศาสตร์</a:t>
            </a:r>
            <a:endParaRPr lang="th-TH" sz="1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5725" y="3895724"/>
            <a:ext cx="8952442" cy="2905126"/>
          </a:xfrm>
          <a:prstGeom prst="rect">
            <a:avLst/>
          </a:prstGeom>
          <a:solidFill>
            <a:srgbClr val="B742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31" name="TextBox 30"/>
          <p:cNvSpPr txBox="1"/>
          <p:nvPr/>
        </p:nvSpPr>
        <p:spPr>
          <a:xfrm>
            <a:off x="228599" y="3990974"/>
            <a:ext cx="8705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  <a:endParaRPr lang="th-TH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  <a:p>
            <a:pPr marL="342900" indent="-342900">
              <a:buFont typeface="+mj-lt"/>
              <a:buAutoNum type="arabicPeriod"/>
            </a:pPr>
            <a:r>
              <a:rPr lang="th-TH" sz="14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3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41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9144000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โครงสร้างและอัตรากำลัง</a:t>
            </a:r>
            <a:endParaRPr lang="th-TH" sz="2600" b="1" kern="0" spc="-30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สี่เหลี่ยมผืนผ้ามุมมน 28"/>
          <p:cNvSpPr/>
          <p:nvPr/>
        </p:nvSpPr>
        <p:spPr>
          <a:xfrm>
            <a:off x="3132852" y="1058448"/>
            <a:ext cx="2673587" cy="412276"/>
          </a:xfrm>
          <a:prstGeom prst="roundRect">
            <a:avLst>
              <a:gd name="adj" fmla="val 0"/>
            </a:avLst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1200" b="1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กรม..................</a:t>
            </a:r>
            <a:endParaRPr lang="th-TH" sz="1200" b="1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สี่เหลี่ยมผืนผ้า 29"/>
          <p:cNvSpPr/>
          <p:nvPr/>
        </p:nvSpPr>
        <p:spPr>
          <a:xfrm>
            <a:off x="4417696" y="1494384"/>
            <a:ext cx="2897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กลุ่มตรวจสอบ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ภายใน (.../.../...)</a:t>
            </a:r>
            <a:endParaRPr lang="th-TH" sz="1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95250" indent="-95250">
              <a:buFont typeface="Wingdings" pitchFamily="2" charset="2"/>
              <a:buChar char="§"/>
            </a:pPr>
            <a:r>
              <a:rPr lang="th-TH" sz="1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กลุ่มพัฒนาระบบ</a:t>
            </a:r>
            <a:r>
              <a:rPr lang="th-TH" sz="1200" dirty="0" smtClean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บริหาร (.../.../...)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002863" y="2151625"/>
            <a:ext cx="71352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7" idx="2"/>
          </p:cNvCxnSpPr>
          <p:nvPr/>
        </p:nvCxnSpPr>
        <p:spPr>
          <a:xfrm>
            <a:off x="4469646" y="1470724"/>
            <a:ext cx="1425" cy="6775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3419872" y="2154741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ตาราง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900759"/>
              </p:ext>
            </p:extLst>
          </p:nvPr>
        </p:nvGraphicFramePr>
        <p:xfrm>
          <a:off x="7315200" y="853856"/>
          <a:ext cx="1778030" cy="97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5950"/>
                <a:gridCol w="552080"/>
              </a:tblGrid>
              <a:tr h="241810">
                <a:tc gridSpan="2">
                  <a:txBody>
                    <a:bodyPr/>
                    <a:lstStyle/>
                    <a:p>
                      <a:pPr algn="ctr"/>
                      <a:r>
                        <a:rPr lang="th-TH" sz="1000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อัตรากำลัง</a:t>
                      </a:r>
                      <a:endParaRPr lang="th-TH" sz="1000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ข้าราชการ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พนักงานราชการ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241810"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ลูกจ้างประจำ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</a:t>
                      </a:r>
                      <a:endParaRPr lang="th-TH" sz="1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301924"/>
              </p:ext>
            </p:extLst>
          </p:nvPr>
        </p:nvGraphicFramePr>
        <p:xfrm>
          <a:off x="35496" y="2414168"/>
          <a:ext cx="2102635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7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2346625"/>
              </p:ext>
            </p:extLst>
          </p:nvPr>
        </p:nvGraphicFramePr>
        <p:xfrm>
          <a:off x="2300071" y="2421270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194988"/>
              </p:ext>
            </p:extLst>
          </p:nvPr>
        </p:nvGraphicFramePr>
        <p:xfrm>
          <a:off x="4732989" y="2428274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1" name="Table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673352"/>
              </p:ext>
            </p:extLst>
          </p:nvPr>
        </p:nvGraphicFramePr>
        <p:xfrm>
          <a:off x="6981625" y="2428273"/>
          <a:ext cx="212687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6799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152450"/>
              </p:ext>
            </p:extLst>
          </p:nvPr>
        </p:nvGraphicFramePr>
        <p:xfrm>
          <a:off x="35497" y="341798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094823"/>
              </p:ext>
            </p:extLst>
          </p:nvPr>
        </p:nvGraphicFramePr>
        <p:xfrm>
          <a:off x="2309570" y="342561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Table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625463"/>
              </p:ext>
            </p:extLst>
          </p:nvPr>
        </p:nvGraphicFramePr>
        <p:xfrm>
          <a:off x="4742488" y="343261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r>
                        <a:rPr lang="th-TH" sz="100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1000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75708"/>
              </p:ext>
            </p:extLst>
          </p:nvPr>
        </p:nvGraphicFramePr>
        <p:xfrm>
          <a:off x="6957343" y="343468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105097"/>
              </p:ext>
            </p:extLst>
          </p:nvPr>
        </p:nvGraphicFramePr>
        <p:xfrm>
          <a:off x="45631" y="4420616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213284"/>
              </p:ext>
            </p:extLst>
          </p:nvPr>
        </p:nvGraphicFramePr>
        <p:xfrm>
          <a:off x="2319704" y="4428244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814564"/>
              </p:ext>
            </p:extLst>
          </p:nvPr>
        </p:nvGraphicFramePr>
        <p:xfrm>
          <a:off x="4752622" y="4435248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012899"/>
              </p:ext>
            </p:extLst>
          </p:nvPr>
        </p:nvGraphicFramePr>
        <p:xfrm>
          <a:off x="6967477" y="4437319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" name="Table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696766"/>
              </p:ext>
            </p:extLst>
          </p:nvPr>
        </p:nvGraphicFramePr>
        <p:xfrm>
          <a:off x="35497" y="5416771"/>
          <a:ext cx="210263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054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0631797"/>
              </p:ext>
            </p:extLst>
          </p:nvPr>
        </p:nvGraphicFramePr>
        <p:xfrm>
          <a:off x="2309570" y="5424399"/>
          <a:ext cx="2277306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5218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2" name="Table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261663"/>
              </p:ext>
            </p:extLst>
          </p:nvPr>
        </p:nvGraphicFramePr>
        <p:xfrm>
          <a:off x="4742488" y="5431403"/>
          <a:ext cx="2071359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79271"/>
                <a:gridCol w="792088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90192"/>
              </p:ext>
            </p:extLst>
          </p:nvPr>
        </p:nvGraphicFramePr>
        <p:xfrm>
          <a:off x="6957343" y="5433474"/>
          <a:ext cx="2151161" cy="79111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31081"/>
                <a:gridCol w="720080"/>
              </a:tblGrid>
              <a:tr h="287055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000" b="0" dirty="0" smtClean="0">
                          <a:solidFill>
                            <a:prstClr val="black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......................</a:t>
                      </a:r>
                      <a:endParaRPr lang="th-TH" sz="1000" b="1" dirty="0" smtClean="0">
                        <a:solidFill>
                          <a:prstClr val="black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ขรก.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 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16024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พรก. 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260216">
                <a:tc v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100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ลจป.  </a:t>
                      </a:r>
                      <a:r>
                        <a:rPr lang="th-TH" sz="1000" baseline="0" dirty="0" smtClean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....</a:t>
                      </a:r>
                      <a:endParaRPr lang="th-TH" sz="10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4" name="Straight Connector 33"/>
          <p:cNvCxnSpPr/>
          <p:nvPr/>
        </p:nvCxnSpPr>
        <p:spPr>
          <a:xfrm>
            <a:off x="1002864" y="2143861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5727879" y="2160126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8135921" y="2148073"/>
            <a:ext cx="0" cy="25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1002863" y="3294452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419872" y="3297568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002864" y="3286688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727879" y="3286911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135921" y="3286519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007258" y="4318590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424267" y="4312014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1007259" y="4309238"/>
            <a:ext cx="0" cy="1005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732274" y="4311049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8140316" y="4308140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87642" y="5294618"/>
            <a:ext cx="7128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404651" y="5306878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87643" y="5285814"/>
            <a:ext cx="0" cy="108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5712658" y="5296221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8125463" y="5286685"/>
            <a:ext cx="0" cy="10972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2219618" y="2157217"/>
            <a:ext cx="0" cy="313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4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84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3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หน้าที่และอำนาจตามกฎกระทรวงแบ่งส่วนราชการ</a:t>
            </a:r>
          </a:p>
        </p:txBody>
      </p:sp>
      <p:sp>
        <p:nvSpPr>
          <p:cNvPr id="18" name="Rectangle 17"/>
          <p:cNvSpPr/>
          <p:nvPr/>
        </p:nvSpPr>
        <p:spPr>
          <a:xfrm>
            <a:off x="73152" y="801621"/>
            <a:ext cx="9003114" cy="5955795"/>
          </a:xfrm>
          <a:prstGeom prst="rect">
            <a:avLst/>
          </a:prstGeom>
          <a:solidFill>
            <a:srgbClr val="CCFF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/>
          </a:scene3d>
          <a:sp3d prstMaterial="metal">
            <a:bevelT w="88900" h="177800"/>
            <a:bevelB w="177800" h="228600"/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4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37068" y="915151"/>
            <a:ext cx="8687476" cy="57691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th-TH" sz="14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endParaRPr lang="th-TH" sz="14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5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8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7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50799" y="6117336"/>
            <a:ext cx="9042395" cy="512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1033463" algn="l"/>
              </a:tabLst>
            </a:pP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โปรดจัดทำข้อมูล 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กอง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1 </a:t>
            </a:r>
            <a:r>
              <a:rPr lang="th-TH" sz="1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สไสด์</a:t>
            </a:r>
            <a:endParaRPr lang="th-TH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350594"/>
              </p:ext>
            </p:extLst>
          </p:nvPr>
        </p:nvGraphicFramePr>
        <p:xfrm>
          <a:off x="27434" y="938781"/>
          <a:ext cx="909319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446"/>
                <a:gridCol w="777240"/>
                <a:gridCol w="1152144"/>
                <a:gridCol w="786384"/>
                <a:gridCol w="1197864"/>
                <a:gridCol w="749808"/>
                <a:gridCol w="803767"/>
                <a:gridCol w="1163770"/>
                <a:gridCol w="1163769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2561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</a:t>
                      </a:r>
                      <a:r>
                        <a:rPr lang="th-TH" sz="8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6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ผลสัมฤทธิ์ของ</a:t>
            </a:r>
            <a:r>
              <a:rPr lang="th-TH" sz="2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</a:t>
            </a:r>
            <a:r>
              <a:rPr lang="th-TH" sz="2400" b="1" u="sng" kern="0" spc="-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กอง... </a:t>
            </a:r>
            <a:r>
              <a:rPr lang="th-TH" sz="2400" b="1" kern="0" spc="-3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(จัดตั้งใหม่)</a:t>
            </a:r>
          </a:p>
        </p:txBody>
      </p:sp>
    </p:spTree>
    <p:extLst>
      <p:ext uri="{BB962C8B-B14F-4D97-AF65-F5344CB8AC3E}">
        <p14:creationId xmlns:p14="http://schemas.microsoft.com/office/powerpoint/2010/main" val="24289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6" name="Rectangle 15"/>
          <p:cNvSpPr/>
          <p:nvPr/>
        </p:nvSpPr>
        <p:spPr>
          <a:xfrm>
            <a:off x="50799" y="6117336"/>
            <a:ext cx="9042395" cy="512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1033463" algn="l"/>
              </a:tabLst>
            </a:pP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โปรดจัดทำข้อมูล 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กอง</a:t>
            </a:r>
            <a:r>
              <a:rPr lang="en-US" sz="1600" dirty="0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: 1 </a:t>
            </a:r>
            <a:r>
              <a:rPr lang="th-TH" sz="1600" dirty="0" err="1" smtClean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สไสด์</a:t>
            </a:r>
            <a:endParaRPr lang="th-TH" sz="1600" dirty="0">
              <a:solidFill>
                <a:srgbClr val="00206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7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471891"/>
              </p:ext>
            </p:extLst>
          </p:nvPr>
        </p:nvGraphicFramePr>
        <p:xfrm>
          <a:off x="27434" y="938781"/>
          <a:ext cx="9093192" cy="471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8446"/>
                <a:gridCol w="777240"/>
                <a:gridCol w="1152144"/>
                <a:gridCol w="786384"/>
                <a:gridCol w="1197864"/>
                <a:gridCol w="749808"/>
                <a:gridCol w="803767"/>
                <a:gridCol w="1163770"/>
                <a:gridCol w="1163769"/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ภารกิจ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2561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th-TH" sz="12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ปีงบประมาณ พ.ศ.</a:t>
                      </a:r>
                      <a:r>
                        <a:rPr lang="th-TH" sz="12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2562</a:t>
                      </a:r>
                      <a:endParaRPr lang="th-TH" sz="12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pPr algn="ctr"/>
                      <a:endParaRPr lang="th-TH" sz="1400" b="1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</a:t>
                      </a:r>
                      <a:r>
                        <a:rPr lang="th-TH" sz="800" b="1" baseline="0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b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ผลการดำเนินงาน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งบประมาณ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ผลผลิต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9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ผลลัพธ์</a:t>
                      </a:r>
                      <a:r>
                        <a:rPr lang="en-US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:</a:t>
                      </a:r>
                      <a: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/>
                      </a:r>
                      <a:br>
                        <a:rPr lang="th-TH" sz="9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</a:br>
                      <a:r>
                        <a:rPr lang="th-TH" sz="800" b="1" dirty="0" smtClean="0">
                          <a:solidFill>
                            <a:srgbClr val="002060"/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ตัวชี้วัด/เป้าหมาย</a:t>
                      </a:r>
                      <a:endParaRPr lang="th-TH" sz="800" b="1" dirty="0">
                        <a:solidFill>
                          <a:srgbClr val="002060"/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rgbClr val="5B9B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12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0" y="138495"/>
            <a:ext cx="8361153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4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ผลสัมฤทธิ์ของ</a:t>
            </a:r>
            <a:r>
              <a:rPr lang="th-TH" sz="24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ภารกิจ</a:t>
            </a:r>
            <a:r>
              <a:rPr lang="th-TH" sz="2400" b="1" u="sng" kern="0" spc="-3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กอง... </a:t>
            </a:r>
            <a:r>
              <a:rPr lang="th-TH" sz="2400" b="1" kern="0" spc="-30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(ปรับปรุงภารกิจ)</a:t>
            </a:r>
          </a:p>
        </p:txBody>
      </p:sp>
    </p:spTree>
    <p:extLst>
      <p:ext uri="{BB962C8B-B14F-4D97-AF65-F5344CB8AC3E}">
        <p14:creationId xmlns:p14="http://schemas.microsoft.com/office/powerpoint/2010/main" val="401438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64008" y="138495"/>
            <a:ext cx="9012258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spcBef>
                <a:spcPts val="400"/>
              </a:spcBef>
              <a:spcAft>
                <a:spcPct val="0"/>
              </a:spcAft>
              <a:defRPr/>
            </a:pPr>
            <a:r>
              <a:rPr lang="th-TH" sz="2600" b="1" kern="0" spc="-30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ประโยชน์ที่ประชาชน/ผู้รับบริการได้รับ</a:t>
            </a:r>
            <a:endParaRPr lang="th-TH" sz="2600" b="1" kern="0" dirty="0" smtClean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283464" y="1250706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accent4"/>
              </a:gs>
              <a:gs pos="0">
                <a:srgbClr val="FFFBF1"/>
              </a:gs>
              <a:gs pos="100000">
                <a:schemeClr val="accent2">
                  <a:lumMod val="75000"/>
                </a:schemeClr>
              </a:gs>
              <a:gs pos="0">
                <a:schemeClr val="accent2">
                  <a:lumMod val="75000"/>
                </a:schemeClr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Oval 39"/>
          <p:cNvSpPr/>
          <p:nvPr/>
        </p:nvSpPr>
        <p:spPr>
          <a:xfrm>
            <a:off x="386930" y="1344130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068421" y="1381169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27344" y="1399013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83464" y="2169575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CC00CC"/>
              </a:gs>
              <a:gs pos="0">
                <a:srgbClr val="CC00CC"/>
              </a:gs>
              <a:gs pos="99000">
                <a:srgbClr val="FF99FF"/>
              </a:gs>
            </a:gsLst>
            <a:lin ang="15600000" scaled="0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3" name="Oval 52"/>
          <p:cNvSpPr/>
          <p:nvPr/>
        </p:nvSpPr>
        <p:spPr>
          <a:xfrm>
            <a:off x="386930" y="2262999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068421" y="2300038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27344" y="2317882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</a:p>
        </p:txBody>
      </p:sp>
      <p:sp>
        <p:nvSpPr>
          <p:cNvPr id="56" name="Rounded Rectangle 55"/>
          <p:cNvSpPr/>
          <p:nvPr/>
        </p:nvSpPr>
        <p:spPr>
          <a:xfrm>
            <a:off x="283464" y="3051405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7030A0"/>
              </a:gs>
              <a:gs pos="0">
                <a:srgbClr val="7030A0"/>
              </a:gs>
              <a:gs pos="100000">
                <a:schemeClr val="accent4"/>
              </a:gs>
              <a:gs pos="99000">
                <a:srgbClr val="CC99FF"/>
              </a:gs>
            </a:gsLst>
            <a:lin ang="15600000" scaled="0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7" name="Oval 56"/>
          <p:cNvSpPr/>
          <p:nvPr/>
        </p:nvSpPr>
        <p:spPr>
          <a:xfrm>
            <a:off x="386930" y="3144829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068421" y="3181868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27344" y="3199712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283464" y="3970274"/>
            <a:ext cx="8513063" cy="78840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3399"/>
              </a:gs>
              <a:gs pos="100000">
                <a:srgbClr val="3366CC"/>
              </a:gs>
              <a:gs pos="100000">
                <a:srgbClr val="3366CC"/>
              </a:gs>
              <a:gs pos="0">
                <a:srgbClr val="003399"/>
              </a:gs>
              <a:gs pos="34000">
                <a:srgbClr val="3366CC"/>
              </a:gs>
            </a:gsLst>
            <a:lin ang="135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18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386930" y="4063698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068421" y="4100737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418200" y="4118581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</p:txBody>
      </p:sp>
      <p:sp>
        <p:nvSpPr>
          <p:cNvPr id="64" name="Rounded Rectangle 63"/>
          <p:cNvSpPr/>
          <p:nvPr/>
        </p:nvSpPr>
        <p:spPr>
          <a:xfrm>
            <a:off x="283464" y="4867958"/>
            <a:ext cx="8513063" cy="788406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rgbClr val="0FCDC1"/>
              </a:gs>
              <a:gs pos="0">
                <a:srgbClr val="0FCDC1"/>
              </a:gs>
              <a:gs pos="100000">
                <a:schemeClr val="accent4"/>
              </a:gs>
              <a:gs pos="100000">
                <a:schemeClr val="accent1">
                  <a:lumMod val="45000"/>
                  <a:lumOff val="55000"/>
                </a:schemeClr>
              </a:gs>
              <a:gs pos="98000">
                <a:schemeClr val="accent1">
                  <a:lumMod val="30000"/>
                  <a:lumOff val="70000"/>
                </a:schemeClr>
              </a:gs>
            </a:gsLst>
            <a:lin ang="13500000" scaled="1"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contourW="12700">
            <a:contourClr>
              <a:schemeClr val="bg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5" name="Oval 64"/>
          <p:cNvSpPr/>
          <p:nvPr/>
        </p:nvSpPr>
        <p:spPr>
          <a:xfrm>
            <a:off x="386930" y="4961382"/>
            <a:ext cx="665275" cy="59439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 anchorCtr="0"/>
          <a:lstStyle/>
          <a:p>
            <a:pPr algn="ctr"/>
            <a:endParaRPr lang="th-TH" sz="1800" b="1" dirty="0">
              <a:solidFill>
                <a:schemeClr val="bg1">
                  <a:lumMod val="50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068421" y="4998421"/>
            <a:ext cx="7375027" cy="520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18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........................</a:t>
            </a:r>
            <a:endParaRPr lang="th-TH" sz="18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427344" y="5016265"/>
            <a:ext cx="565991" cy="48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600" b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</a:t>
            </a:r>
            <a:endParaRPr lang="th-TH" sz="2600" b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8</a:t>
            </a:fld>
            <a:endParaRPr lang="th-TH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289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9144000" cy="776656"/>
            <a:chOff x="0" y="0"/>
            <a:chExt cx="9144000" cy="77665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233" b="20348"/>
            <a:stretch/>
          </p:blipFill>
          <p:spPr>
            <a:xfrm>
              <a:off x="0" y="1"/>
              <a:ext cx="9144000" cy="776655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0" y="0"/>
              <a:ext cx="9144000" cy="776656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pic>
          <p:nvPicPr>
            <p:cNvPr id="14" name="Picture 4" descr="Image result for โลโก้กระทรวงอุตสาหกรรม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61153" y="24966"/>
              <a:ext cx="715113" cy="7151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Rectangle 10"/>
          <p:cNvSpPr/>
          <p:nvPr/>
        </p:nvSpPr>
        <p:spPr>
          <a:xfrm>
            <a:off x="-1" y="138495"/>
            <a:ext cx="9144001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1425" tIns="45713" rIns="91425" bIns="45713" rtlCol="0" anchor="ctr" anchorCtr="0"/>
          <a:lstStyle/>
          <a:p>
            <a:pPr algn="ctr" defTabSz="914259" fontAlgn="base">
              <a:lnSpc>
                <a:spcPts val="2700"/>
              </a:lnSpc>
              <a:spcAft>
                <a:spcPct val="0"/>
              </a:spcAft>
              <a:defRPr/>
            </a:pPr>
            <a:r>
              <a:rPr lang="th-TH" sz="20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ผลสำรวจความพึงพอใจของประชาชน/ผู้รับบริการ</a:t>
            </a: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sz="1800" b="1" kern="0" spc="-30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ประจำปีงบประมาณ พ.ศ. 2560 - 2561</a:t>
            </a:r>
            <a:endParaRPr lang="th-TH" sz="2400" b="1" kern="0" dirty="0">
              <a:solidFill>
                <a:srgbClr val="6600CC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72503" y="1806897"/>
            <a:ext cx="4147276" cy="4158868"/>
            <a:chOff x="331237" y="1956816"/>
            <a:chExt cx="3893291" cy="3904173"/>
          </a:xfrm>
          <a:blipFill>
            <a:blip r:embed="rId5"/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" name="Hexagon 1"/>
            <p:cNvSpPr/>
            <p:nvPr/>
          </p:nvSpPr>
          <p:spPr>
            <a:xfrm>
              <a:off x="1537952" y="3271031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Hexagon 9"/>
            <p:cNvSpPr/>
            <p:nvPr/>
          </p:nvSpPr>
          <p:spPr>
            <a:xfrm>
              <a:off x="2744666" y="2620335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5" name="Hexagon 14"/>
            <p:cNvSpPr/>
            <p:nvPr/>
          </p:nvSpPr>
          <p:spPr>
            <a:xfrm>
              <a:off x="1537952" y="1956816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Hexagon 15"/>
            <p:cNvSpPr/>
            <p:nvPr/>
          </p:nvSpPr>
          <p:spPr>
            <a:xfrm>
              <a:off x="331237" y="2613923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7" name="Hexagon 16"/>
            <p:cNvSpPr/>
            <p:nvPr/>
          </p:nvSpPr>
          <p:spPr>
            <a:xfrm>
              <a:off x="331237" y="3908903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9" name="Hexagon 18"/>
            <p:cNvSpPr/>
            <p:nvPr/>
          </p:nvSpPr>
          <p:spPr>
            <a:xfrm>
              <a:off x="1537952" y="4585246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0" name="Hexagon 19"/>
            <p:cNvSpPr/>
            <p:nvPr/>
          </p:nvSpPr>
          <p:spPr>
            <a:xfrm>
              <a:off x="2731841" y="3934550"/>
              <a:ext cx="1479862" cy="127574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</p:grpSp>
      <p:sp>
        <p:nvSpPr>
          <p:cNvPr id="6" name="Rectangle 5"/>
          <p:cNvSpPr/>
          <p:nvPr/>
        </p:nvSpPr>
        <p:spPr>
          <a:xfrm>
            <a:off x="4527010" y="801620"/>
            <a:ext cx="4616989" cy="6056379"/>
          </a:xfrm>
          <a:prstGeom prst="rect">
            <a:avLst/>
          </a:prstGeom>
          <a:blipFill dpi="0" rotWithShape="1">
            <a:blip r:embed="rId6"/>
            <a:srcRect/>
            <a:tile tx="1016000" ty="635000" sx="50000" sy="5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Rectangle 6"/>
          <p:cNvSpPr/>
          <p:nvPr/>
        </p:nvSpPr>
        <p:spPr>
          <a:xfrm>
            <a:off x="4100187" y="804087"/>
            <a:ext cx="5043813" cy="6056379"/>
          </a:xfrm>
          <a:prstGeom prst="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Rectangle 7"/>
          <p:cNvSpPr/>
          <p:nvPr/>
        </p:nvSpPr>
        <p:spPr>
          <a:xfrm>
            <a:off x="4655438" y="3524988"/>
            <a:ext cx="2139697" cy="2945526"/>
          </a:xfrm>
          <a:prstGeom prst="rect">
            <a:avLst/>
          </a:prstGeom>
          <a:solidFill>
            <a:srgbClr val="74828F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4" name="Rectangle 23"/>
          <p:cNvSpPr/>
          <p:nvPr/>
        </p:nvSpPr>
        <p:spPr>
          <a:xfrm>
            <a:off x="6914006" y="3524988"/>
            <a:ext cx="2139697" cy="2945526"/>
          </a:xfrm>
          <a:prstGeom prst="rect">
            <a:avLst/>
          </a:prstGeom>
          <a:solidFill>
            <a:srgbClr val="7482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5" name="Rectangle 24"/>
          <p:cNvSpPr/>
          <p:nvPr/>
        </p:nvSpPr>
        <p:spPr>
          <a:xfrm>
            <a:off x="4526248" y="1389260"/>
            <a:ext cx="3036602" cy="445787"/>
          </a:xfrm>
          <a:prstGeom prst="rect">
            <a:avLst/>
          </a:prstGeom>
          <a:solidFill>
            <a:srgbClr val="C25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ต่อการให้บริการ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72502" y="916293"/>
            <a:ext cx="7390347" cy="46166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th-TH" sz="2400" b="1" dirty="0">
                <a:ln w="0"/>
                <a:solidFill>
                  <a:schemeClr val="bg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ผลสำรวจความพึงพอใจของประชาชน/ผู้รับบริการ</a:t>
            </a:r>
          </a:p>
        </p:txBody>
      </p:sp>
      <p:sp>
        <p:nvSpPr>
          <p:cNvPr id="27" name="Rectangle 26"/>
          <p:cNvSpPr/>
          <p:nvPr/>
        </p:nvSpPr>
        <p:spPr>
          <a:xfrm>
            <a:off x="4527008" y="1837514"/>
            <a:ext cx="45719" cy="3677908"/>
          </a:xfrm>
          <a:prstGeom prst="rect">
            <a:avLst/>
          </a:prstGeom>
          <a:solidFill>
            <a:srgbClr val="C25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8" name="TextBox 27"/>
          <p:cNvSpPr txBox="1"/>
          <p:nvPr/>
        </p:nvSpPr>
        <p:spPr>
          <a:xfrm>
            <a:off x="4655437" y="2061919"/>
            <a:ext cx="43982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thaiDist"/>
            <a:r>
              <a:rPr lang="th-TH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</a:t>
            </a:r>
            <a:r>
              <a:rPr lang="th-TH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กรม......... </a:t>
            </a:r>
            <a:r>
              <a:rPr lang="th-TH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ได้มีการสำรวจความพึงพอใจของประชาชนที่มีต่อการให้บริการของหน่วยงาน ปี 2560 และ ปี 2561 จากประชาชน/ผู้รับบริการกลุ่มตัวอย่างผู้ใช้บริการ </a:t>
            </a:r>
            <a:r>
              <a:rPr lang="th-TH" sz="1600" b="1" dirty="0">
                <a:solidFill>
                  <a:srgbClr val="C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จำนวน.....คน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43731" y="3684673"/>
            <a:ext cx="1880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25B5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2561</a:t>
            </a:r>
          </a:p>
        </p:txBody>
      </p:sp>
      <p:graphicFrame>
        <p:nvGraphicFramePr>
          <p:cNvPr id="34" name="Chart 33"/>
          <p:cNvGraphicFramePr/>
          <p:nvPr>
            <p:extLst/>
          </p:nvPr>
        </p:nvGraphicFramePr>
        <p:xfrm>
          <a:off x="4184422" y="4170132"/>
          <a:ext cx="3023343" cy="201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36" name="Chart 35"/>
          <p:cNvGraphicFramePr/>
          <p:nvPr>
            <p:extLst/>
          </p:nvPr>
        </p:nvGraphicFramePr>
        <p:xfrm>
          <a:off x="6472182" y="4147117"/>
          <a:ext cx="3023343" cy="20155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7648548" y="4993247"/>
            <a:ext cx="939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C25B5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90</a:t>
            </a:r>
            <a:r>
              <a:rPr lang="en-US" sz="1800" b="1" dirty="0">
                <a:solidFill>
                  <a:srgbClr val="C25B56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th-TH" sz="1800" b="1" dirty="0">
              <a:solidFill>
                <a:srgbClr val="C25B56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408315" y="4993247"/>
            <a:ext cx="781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96C0C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80</a:t>
            </a:r>
            <a:r>
              <a:rPr lang="en-US" sz="1800" b="1" dirty="0">
                <a:solidFill>
                  <a:srgbClr val="96C0C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th-TH" sz="1800" b="1" dirty="0">
              <a:solidFill>
                <a:srgbClr val="96C0CE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58821" y="3684673"/>
            <a:ext cx="1880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b="1" dirty="0">
                <a:solidFill>
                  <a:srgbClr val="96C0C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ปี 2560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</p:spPr>
        <p:txBody>
          <a:bodyPr vert="horz" lIns="91440" tIns="45720" rIns="91440" bIns="45720" rtlCol="0" anchor="ctr"/>
          <a:lstStyle/>
          <a:p>
            <a:fld id="{E732E2F6-00A5-4DEF-BB95-A6DA6C7327BA}" type="slidenum">
              <a:rPr lang="th-TH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/>
              <a:t>9</a:t>
            </a:fld>
            <a:endParaRPr lang="th-TH" b="1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0799" y="6482167"/>
            <a:ext cx="9042395" cy="375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tabLst>
                <a:tab pos="914400" algn="l"/>
              </a:tabLst>
            </a:pPr>
            <a:r>
              <a:rPr lang="th-TH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หมายเหตุ</a:t>
            </a:r>
            <a:r>
              <a:rPr lang="en-US" sz="14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th-TH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โปรดดำเนินการสำรวจปีงบประมาณ พ.ศ. 2562 เพื่อรายงานผลต่อสำนักงาน </a:t>
            </a:r>
            <a:r>
              <a:rPr lang="th-TH" sz="1400" dirty="0" err="1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ก.พ.ร</a:t>
            </a:r>
            <a:r>
              <a:rPr lang="th-TH" sz="14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ในภายหลังด้วย</a:t>
            </a:r>
          </a:p>
        </p:txBody>
      </p:sp>
    </p:spTree>
    <p:extLst>
      <p:ext uri="{BB962C8B-B14F-4D97-AF65-F5344CB8AC3E}">
        <p14:creationId xmlns:p14="http://schemas.microsoft.com/office/powerpoint/2010/main" val="227230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1779</TotalTime>
  <Words>389</Words>
  <Application>Microsoft Office PowerPoint</Application>
  <PresentationFormat>On-screen Show (4:3)</PresentationFormat>
  <Paragraphs>179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Cordia New</vt:lpstr>
      <vt:lpstr>Tahoma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Supattra Peamwattathaporn</dc:creator>
  <cp:lastModifiedBy>Supattra Peamwattathaporn</cp:lastModifiedBy>
  <cp:revision>290</cp:revision>
  <cp:lastPrinted>2018-07-18T04:02:54Z</cp:lastPrinted>
  <dcterms:created xsi:type="dcterms:W3CDTF">2018-05-04T03:45:08Z</dcterms:created>
  <dcterms:modified xsi:type="dcterms:W3CDTF">2018-07-19T08:27:11Z</dcterms:modified>
</cp:coreProperties>
</file>